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0" r:id="rId2"/>
    <p:sldId id="286" r:id="rId3"/>
    <p:sldId id="285" r:id="rId4"/>
    <p:sldId id="287" r:id="rId5"/>
    <p:sldId id="293" r:id="rId6"/>
    <p:sldId id="303" r:id="rId7"/>
    <p:sldId id="304" r:id="rId8"/>
    <p:sldId id="294" r:id="rId9"/>
    <p:sldId id="306" r:id="rId10"/>
    <p:sldId id="298" r:id="rId11"/>
    <p:sldId id="299" r:id="rId12"/>
    <p:sldId id="301"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DCD5F7"/>
    <a:srgbClr val="C5C5F3"/>
    <a:srgbClr val="DBEDF3"/>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0617" autoAdjust="0"/>
  </p:normalViewPr>
  <p:slideViewPr>
    <p:cSldViewPr>
      <p:cViewPr>
        <p:scale>
          <a:sx n="66" d="100"/>
          <a:sy n="66" d="100"/>
        </p:scale>
        <p:origin x="-78" y="10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780" y="240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E7D2F-8703-4674-B980-A0CD5404C04F}" type="datetimeFigureOut">
              <a:rPr lang="fr-FR" smtClean="0"/>
              <a:pPr/>
              <a:t>15/11/2015</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7EB2A-8088-4B8B-918F-5EC45136FBDD}" type="slidenum">
              <a:rPr lang="fr-FR" smtClean="0"/>
              <a:pPr/>
              <a:t>‹N°›</a:t>
            </a:fld>
            <a:endParaRPr lang="fr-FR" dirty="0"/>
          </a:p>
        </p:txBody>
      </p:sp>
    </p:spTree>
    <p:extLst>
      <p:ext uri="{BB962C8B-B14F-4D97-AF65-F5344CB8AC3E}">
        <p14:creationId xmlns="" xmlns:p14="http://schemas.microsoft.com/office/powerpoint/2010/main" val="411555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E47EB2A-8088-4B8B-918F-5EC45136FBDD}"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r>
              <a:rPr lang="fr-FR" sz="2800" b="1" kern="1200" dirty="0" smtClean="0">
                <a:solidFill>
                  <a:schemeClr val="tx1"/>
                </a:solidFill>
                <a:latin typeface="Arial Narrow" pitchFamily="34" charset="0"/>
                <a:ea typeface="+mn-ea"/>
                <a:cs typeface="+mn-cs"/>
              </a:rPr>
              <a:t>SHARING OF</a:t>
            </a:r>
            <a:r>
              <a:rPr lang="fr-FR" sz="2800" b="1" kern="1200" baseline="0" dirty="0" smtClean="0">
                <a:solidFill>
                  <a:schemeClr val="tx1"/>
                </a:solidFill>
                <a:latin typeface="Arial Narrow" pitchFamily="34" charset="0"/>
                <a:ea typeface="+mn-ea"/>
                <a:cs typeface="+mn-cs"/>
              </a:rPr>
              <a:t> OUR LACK TO CNGRC: staff, </a:t>
            </a:r>
            <a:r>
              <a:rPr lang="fr-FR" sz="2800" b="1" kern="1200" baseline="0" dirty="0" err="1" smtClean="0">
                <a:solidFill>
                  <a:schemeClr val="tx1"/>
                </a:solidFill>
                <a:latin typeface="Arial Narrow" pitchFamily="34" charset="0"/>
                <a:ea typeface="+mn-ea"/>
                <a:cs typeface="+mn-cs"/>
              </a:rPr>
              <a:t>capacities</a:t>
            </a:r>
            <a:r>
              <a:rPr lang="fr-FR" sz="2800" b="1" kern="1200" baseline="0" dirty="0" smtClean="0">
                <a:solidFill>
                  <a:schemeClr val="tx1"/>
                </a:solidFill>
                <a:latin typeface="Arial Narrow" pitchFamily="34" charset="0"/>
                <a:ea typeface="+mn-ea"/>
                <a:cs typeface="+mn-cs"/>
              </a:rPr>
              <a:t>,</a:t>
            </a:r>
            <a:r>
              <a:rPr lang="en-US" sz="2800" dirty="0" smtClean="0">
                <a:latin typeface="Arial Narrow" pitchFamily="34" charset="0"/>
              </a:rPr>
              <a:t> </a:t>
            </a:r>
            <a:r>
              <a:rPr lang="en-US" sz="2800" b="1" dirty="0" smtClean="0">
                <a:latin typeface="Arial Narrow" pitchFamily="34" charset="0"/>
              </a:rPr>
              <a:t>deployment of resources</a:t>
            </a:r>
            <a:r>
              <a:rPr lang="en-US" sz="2800" dirty="0" smtClean="0">
                <a:latin typeface="Arial Narrow" pitchFamily="34" charset="0"/>
              </a:rPr>
              <a:t>…</a:t>
            </a:r>
            <a:endParaRPr lang="fr-FR" sz="2800" b="1" kern="1200" dirty="0" smtClean="0">
              <a:solidFill>
                <a:schemeClr val="tx1"/>
              </a:solidFill>
              <a:latin typeface="Arial Narrow" pitchFamily="34" charset="0"/>
              <a:ea typeface="+mn-ea"/>
              <a:cs typeface="+mn-cs"/>
            </a:endParaRPr>
          </a:p>
          <a:p>
            <a:r>
              <a:rPr lang="fr-FR" sz="2800" kern="1200" dirty="0" smtClean="0">
                <a:solidFill>
                  <a:schemeClr val="tx1"/>
                </a:solidFill>
                <a:latin typeface="Arial Narrow" pitchFamily="34" charset="0"/>
                <a:ea typeface="+mn-ea"/>
                <a:cs typeface="+mn-cs"/>
              </a:rPr>
              <a:t>-RANDRIANARISON </a:t>
            </a:r>
            <a:r>
              <a:rPr lang="fr-FR" sz="2800" kern="1200" dirty="0" err="1" smtClean="0">
                <a:solidFill>
                  <a:schemeClr val="tx1"/>
                </a:solidFill>
                <a:latin typeface="Arial Narrow" pitchFamily="34" charset="0"/>
                <a:ea typeface="+mn-ea"/>
                <a:cs typeface="+mn-cs"/>
              </a:rPr>
              <a:t>Rivo</a:t>
            </a:r>
            <a:r>
              <a:rPr lang="fr-FR" sz="2800" kern="1200" dirty="0" smtClean="0">
                <a:solidFill>
                  <a:schemeClr val="tx1"/>
                </a:solidFill>
                <a:latin typeface="Arial Narrow" pitchFamily="34" charset="0"/>
                <a:ea typeface="+mn-ea"/>
                <a:cs typeface="+mn-cs"/>
              </a:rPr>
              <a:t> </a:t>
            </a:r>
            <a:r>
              <a:rPr lang="fr-FR" sz="2800" kern="1200" dirty="0" err="1" smtClean="0">
                <a:solidFill>
                  <a:schemeClr val="tx1"/>
                </a:solidFill>
                <a:latin typeface="Arial Narrow" pitchFamily="34" charset="0"/>
                <a:ea typeface="+mn-ea"/>
                <a:cs typeface="+mn-cs"/>
              </a:rPr>
              <a:t>Herilala</a:t>
            </a:r>
            <a:r>
              <a:rPr lang="fr-FR" sz="2800" kern="1200" dirty="0" smtClean="0">
                <a:solidFill>
                  <a:schemeClr val="tx1"/>
                </a:solidFill>
                <a:latin typeface="Arial Narrow" pitchFamily="34" charset="0"/>
                <a:ea typeface="+mn-ea"/>
                <a:cs typeface="+mn-cs"/>
              </a:rPr>
              <a:t> </a:t>
            </a:r>
          </a:p>
          <a:p>
            <a:r>
              <a:rPr lang="en-US" sz="2800" kern="1200" dirty="0" smtClean="0">
                <a:solidFill>
                  <a:schemeClr val="tx1"/>
                </a:solidFill>
                <a:latin typeface="Arial Narrow" pitchFamily="34" charset="0"/>
                <a:ea typeface="+mn-ea"/>
                <a:cs typeface="+mn-cs"/>
              </a:rPr>
              <a:t>The head of the forecasting Division </a:t>
            </a:r>
            <a:endParaRPr lang="fr-FR" sz="2800" kern="1200" dirty="0" smtClean="0">
              <a:solidFill>
                <a:schemeClr val="tx1"/>
              </a:solidFill>
              <a:latin typeface="Arial Narrow" pitchFamily="34" charset="0"/>
              <a:ea typeface="+mn-ea"/>
              <a:cs typeface="+mn-cs"/>
            </a:endParaRPr>
          </a:p>
          <a:p>
            <a:r>
              <a:rPr lang="fr-FR" sz="2800" kern="1200" dirty="0" smtClean="0">
                <a:solidFill>
                  <a:schemeClr val="tx1"/>
                </a:solidFill>
                <a:latin typeface="Arial Narrow" pitchFamily="34" charset="0"/>
                <a:ea typeface="+mn-ea"/>
                <a:cs typeface="+mn-cs"/>
              </a:rPr>
              <a:t>RANDRIAMANANTENA Roger </a:t>
            </a:r>
          </a:p>
          <a:p>
            <a:r>
              <a:rPr lang="en-US" sz="2800" kern="1200" dirty="0" smtClean="0">
                <a:solidFill>
                  <a:schemeClr val="tx1"/>
                </a:solidFill>
                <a:latin typeface="Arial Narrow" pitchFamily="34" charset="0"/>
                <a:ea typeface="+mn-ea"/>
                <a:cs typeface="+mn-cs"/>
              </a:rPr>
              <a:t>Forecaster (Master degree only this year)</a:t>
            </a:r>
            <a:endParaRPr lang="fr-FR" sz="2800" kern="1200" dirty="0" smtClean="0">
              <a:solidFill>
                <a:schemeClr val="tx1"/>
              </a:solidFill>
              <a:latin typeface="Arial Narrow" pitchFamily="34" charset="0"/>
              <a:ea typeface="+mn-ea"/>
              <a:cs typeface="+mn-cs"/>
            </a:endParaRPr>
          </a:p>
          <a:p>
            <a:r>
              <a:rPr lang="fr-FR" sz="2800" kern="1200" dirty="0" smtClean="0">
                <a:solidFill>
                  <a:schemeClr val="tx1"/>
                </a:solidFill>
                <a:latin typeface="Arial Narrow" pitchFamily="34" charset="0"/>
                <a:ea typeface="+mn-ea"/>
                <a:cs typeface="+mn-cs"/>
              </a:rPr>
              <a:t>RAHARIMALALA Huguette Oméga </a:t>
            </a:r>
          </a:p>
          <a:p>
            <a:r>
              <a:rPr lang="en-US" sz="2800" kern="1200" dirty="0" smtClean="0">
                <a:solidFill>
                  <a:schemeClr val="tx1"/>
                </a:solidFill>
                <a:latin typeface="Arial Narrow" pitchFamily="34" charset="0"/>
                <a:ea typeface="+mn-ea"/>
                <a:cs typeface="+mn-cs"/>
              </a:rPr>
              <a:t>Forecaster (Master degree only this year)</a:t>
            </a:r>
            <a:endParaRPr lang="fr-FR" sz="2800" kern="1200" dirty="0" smtClean="0">
              <a:solidFill>
                <a:schemeClr val="tx1"/>
              </a:solidFill>
              <a:latin typeface="Arial Narrow" pitchFamily="34" charset="0"/>
              <a:ea typeface="+mn-ea"/>
              <a:cs typeface="+mn-cs"/>
            </a:endParaRPr>
          </a:p>
          <a:p>
            <a:r>
              <a:rPr lang="fr-FR" sz="2800" kern="1200" dirty="0" smtClean="0">
                <a:solidFill>
                  <a:schemeClr val="tx1"/>
                </a:solidFill>
                <a:latin typeface="Arial Narrow" pitchFamily="34" charset="0"/>
                <a:ea typeface="+mn-ea"/>
                <a:cs typeface="+mn-cs"/>
              </a:rPr>
              <a:t>ANDRIAMPARISON Hubert </a:t>
            </a:r>
          </a:p>
          <a:p>
            <a:r>
              <a:rPr lang="en-US" sz="2800" kern="1200" dirty="0" smtClean="0">
                <a:solidFill>
                  <a:schemeClr val="tx1"/>
                </a:solidFill>
                <a:latin typeface="Arial Narrow" pitchFamily="34" charset="0"/>
                <a:ea typeface="+mn-ea"/>
                <a:cs typeface="+mn-cs"/>
              </a:rPr>
              <a:t>Forecaster (in study final stage as a master degree)</a:t>
            </a:r>
            <a:endParaRPr lang="fr-FR" sz="2800" kern="1200" dirty="0" smtClean="0">
              <a:solidFill>
                <a:schemeClr val="tx1"/>
              </a:solidFill>
              <a:latin typeface="Arial Narrow" pitchFamily="34" charset="0"/>
              <a:ea typeface="+mn-ea"/>
              <a:cs typeface="+mn-cs"/>
            </a:endParaRPr>
          </a:p>
          <a:p>
            <a:r>
              <a:rPr lang="fr-FR" sz="2800" kern="1200" dirty="0" smtClean="0">
                <a:solidFill>
                  <a:schemeClr val="tx1"/>
                </a:solidFill>
                <a:latin typeface="Arial Narrow" pitchFamily="34" charset="0"/>
                <a:ea typeface="+mn-ea"/>
                <a:cs typeface="+mn-cs"/>
              </a:rPr>
              <a:t>RADAFY Julien Victor </a:t>
            </a:r>
          </a:p>
          <a:p>
            <a:r>
              <a:rPr lang="en-US" sz="2800" kern="1200" dirty="0" smtClean="0">
                <a:solidFill>
                  <a:schemeClr val="tx1"/>
                </a:solidFill>
                <a:latin typeface="Arial Narrow" pitchFamily="34" charset="0"/>
                <a:ea typeface="+mn-ea"/>
                <a:cs typeface="+mn-cs"/>
              </a:rPr>
              <a:t>Forecaster  (Assistant )  with long term experience</a:t>
            </a:r>
            <a:endParaRPr lang="fr-FR" sz="2800" kern="1200" dirty="0" smtClean="0">
              <a:solidFill>
                <a:schemeClr val="tx1"/>
              </a:solidFill>
              <a:latin typeface="Arial Narrow" pitchFamily="34" charset="0"/>
              <a:ea typeface="+mn-ea"/>
              <a:cs typeface="+mn-cs"/>
            </a:endParaRPr>
          </a:p>
          <a:p>
            <a:r>
              <a:rPr lang="fr-FR" sz="2800" kern="1200" dirty="0" smtClean="0">
                <a:solidFill>
                  <a:schemeClr val="tx1"/>
                </a:solidFill>
                <a:latin typeface="Arial Narrow" pitchFamily="34" charset="0"/>
                <a:ea typeface="+mn-ea"/>
                <a:cs typeface="+mn-cs"/>
              </a:rPr>
              <a:t>NOMENJANAHARY Mamy </a:t>
            </a:r>
            <a:r>
              <a:rPr lang="fr-FR" sz="2800" kern="1200" dirty="0" err="1" smtClean="0">
                <a:solidFill>
                  <a:schemeClr val="tx1"/>
                </a:solidFill>
                <a:latin typeface="Arial Narrow" pitchFamily="34" charset="0"/>
                <a:ea typeface="+mn-ea"/>
                <a:cs typeface="+mn-cs"/>
              </a:rPr>
              <a:t>Andriamirado</a:t>
            </a:r>
            <a:r>
              <a:rPr lang="fr-FR" sz="2800" kern="1200" dirty="0" smtClean="0">
                <a:solidFill>
                  <a:schemeClr val="tx1"/>
                </a:solidFill>
                <a:latin typeface="Arial Narrow" pitchFamily="34" charset="0"/>
                <a:ea typeface="+mn-ea"/>
                <a:cs typeface="+mn-cs"/>
              </a:rPr>
              <a:t> (</a:t>
            </a:r>
            <a:r>
              <a:rPr lang="fr-FR" sz="2800" kern="1200" dirty="0" err="1" smtClean="0">
                <a:solidFill>
                  <a:schemeClr val="tx1"/>
                </a:solidFill>
                <a:latin typeface="Arial Narrow" pitchFamily="34" charset="0"/>
                <a:ea typeface="+mn-ea"/>
                <a:cs typeface="+mn-cs"/>
              </a:rPr>
              <a:t>Mirado</a:t>
            </a:r>
            <a:r>
              <a:rPr lang="fr-FR" sz="2800" kern="1200" dirty="0" smtClean="0">
                <a:solidFill>
                  <a:schemeClr val="tx1"/>
                </a:solidFill>
                <a:latin typeface="Arial Narrow" pitchFamily="34" charset="0"/>
                <a:ea typeface="+mn-ea"/>
                <a:cs typeface="+mn-cs"/>
              </a:rPr>
              <a:t>)</a:t>
            </a:r>
          </a:p>
          <a:p>
            <a:r>
              <a:rPr lang="fr-FR" sz="2800" kern="1200" dirty="0" smtClean="0">
                <a:solidFill>
                  <a:schemeClr val="tx1"/>
                </a:solidFill>
                <a:latin typeface="Arial Narrow" pitchFamily="34" charset="0"/>
                <a:ea typeface="+mn-ea"/>
                <a:cs typeface="+mn-cs"/>
              </a:rPr>
              <a:t>Prévisionniste Stagiaire </a:t>
            </a:r>
          </a:p>
          <a:p>
            <a:r>
              <a:rPr lang="fr-FR" sz="2800" kern="1200" dirty="0" smtClean="0">
                <a:solidFill>
                  <a:schemeClr val="tx1"/>
                </a:solidFill>
                <a:latin typeface="Arial Narrow" pitchFamily="34" charset="0"/>
                <a:ea typeface="+mn-ea"/>
                <a:cs typeface="+mn-cs"/>
              </a:rPr>
              <a:t>SOLOHARY </a:t>
            </a:r>
            <a:r>
              <a:rPr lang="fr-FR" sz="2800" kern="1200" dirty="0" err="1" smtClean="0">
                <a:solidFill>
                  <a:schemeClr val="tx1"/>
                </a:solidFill>
                <a:latin typeface="Arial Narrow" pitchFamily="34" charset="0"/>
                <a:ea typeface="+mn-ea"/>
                <a:cs typeface="+mn-cs"/>
              </a:rPr>
              <a:t>Tody</a:t>
            </a:r>
            <a:r>
              <a:rPr lang="fr-FR" sz="2800" kern="1200" dirty="0" smtClean="0">
                <a:solidFill>
                  <a:schemeClr val="tx1"/>
                </a:solidFill>
                <a:latin typeface="Arial Narrow" pitchFamily="34" charset="0"/>
                <a:ea typeface="+mn-ea"/>
                <a:cs typeface="+mn-cs"/>
              </a:rPr>
              <a:t> </a:t>
            </a:r>
          </a:p>
          <a:p>
            <a:r>
              <a:rPr lang="fr-FR" sz="2800" kern="1200" dirty="0" smtClean="0">
                <a:solidFill>
                  <a:schemeClr val="tx1"/>
                </a:solidFill>
                <a:latin typeface="Arial Narrow" pitchFamily="34" charset="0"/>
                <a:ea typeface="+mn-ea"/>
                <a:cs typeface="+mn-cs"/>
              </a:rPr>
              <a:t>Prévisionniste Stagiaire</a:t>
            </a:r>
            <a:endParaRPr lang="fr-FR" sz="1200" kern="1200" dirty="0">
              <a:solidFill>
                <a:schemeClr val="tx1"/>
              </a:solidFill>
              <a:latin typeface="Arial Narrow" pitchFamily="34" charset="0"/>
              <a:ea typeface="+mn-ea"/>
              <a:cs typeface="+mn-cs"/>
            </a:endParaRPr>
          </a:p>
        </p:txBody>
      </p:sp>
      <p:sp>
        <p:nvSpPr>
          <p:cNvPr id="4" name="Espace réservé du numéro de diapositive 3"/>
          <p:cNvSpPr>
            <a:spLocks noGrp="1"/>
          </p:cNvSpPr>
          <p:nvPr>
            <p:ph type="sldNum" sz="quarter" idx="10"/>
          </p:nvPr>
        </p:nvSpPr>
        <p:spPr/>
        <p:txBody>
          <a:bodyPr/>
          <a:lstStyle/>
          <a:p>
            <a:fld id="{BE47EB2A-8088-4B8B-918F-5EC45136FBDD}" type="slidenum">
              <a:rPr lang="fr-FR" smtClean="0"/>
              <a:pPr/>
              <a:t>10</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E47EB2A-8088-4B8B-918F-5EC45136FBDD}" type="slidenum">
              <a:rPr lang="fr-FR" smtClean="0"/>
              <a:pPr/>
              <a:t>11</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E47EB2A-8088-4B8B-918F-5EC45136FBDD}" type="slidenum">
              <a:rPr lang="fr-FR" smtClean="0"/>
              <a:pPr/>
              <a:t>12</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pPr marL="285750" marR="0" indent="-285750" algn="l" defTabSz="914400" rtl="0" eaLnBrk="1" fontAlgn="auto" latinLnBrk="0" hangingPunct="1">
              <a:lnSpc>
                <a:spcPct val="100000"/>
              </a:lnSpc>
              <a:spcBef>
                <a:spcPts val="0"/>
              </a:spcBef>
              <a:spcAft>
                <a:spcPts val="0"/>
              </a:spcAft>
              <a:buClrTx/>
              <a:buSzTx/>
              <a:buFontTx/>
              <a:buNone/>
              <a:tabLst/>
              <a:defRPr/>
            </a:pPr>
            <a:r>
              <a:rPr lang="en-US" sz="3200" b="1" dirty="0" smtClean="0">
                <a:solidFill>
                  <a:srgbClr val="FF0000"/>
                </a:solidFill>
                <a:latin typeface="Arial Narrow" pitchFamily="34" charset="0"/>
              </a:rPr>
              <a:t>1-</a:t>
            </a:r>
            <a:r>
              <a:rPr lang="en-US" sz="3200" b="0" dirty="0" smtClean="0">
                <a:solidFill>
                  <a:srgbClr val="FF0000"/>
                </a:solidFill>
                <a:latin typeface="Arial Narrow" pitchFamily="34" charset="0"/>
              </a:rPr>
              <a:t>Describe RELATIONS between forecasters </a:t>
            </a:r>
            <a:r>
              <a:rPr lang="en-US" sz="3200" b="0" u="sng" dirty="0" smtClean="0">
                <a:solidFill>
                  <a:srgbClr val="FF0000"/>
                </a:solidFill>
                <a:latin typeface="Arial Narrow" pitchFamily="34" charset="0"/>
              </a:rPr>
              <a:t>and</a:t>
            </a:r>
            <a:r>
              <a:rPr lang="en-US" sz="3200" b="0" dirty="0" smtClean="0">
                <a:solidFill>
                  <a:srgbClr val="FF0000"/>
                </a:solidFill>
                <a:latin typeface="Arial Narrow" pitchFamily="34" charset="0"/>
              </a:rPr>
              <a:t> disaster management in your country briefly</a:t>
            </a:r>
          </a:p>
          <a:p>
            <a:pPr marL="285750" marR="0" indent="-285750" algn="l" defTabSz="914400" rtl="0" eaLnBrk="1" fontAlgn="auto" latinLnBrk="0" hangingPunct="1">
              <a:lnSpc>
                <a:spcPct val="100000"/>
              </a:lnSpc>
              <a:spcBef>
                <a:spcPts val="0"/>
              </a:spcBef>
              <a:spcAft>
                <a:spcPts val="0"/>
              </a:spcAft>
              <a:buClrTx/>
              <a:buSzTx/>
              <a:buFontTx/>
              <a:buNone/>
              <a:tabLst/>
              <a:defRPr/>
            </a:pPr>
            <a:r>
              <a:rPr lang="en-US" sz="3200" b="1" dirty="0" smtClean="0">
                <a:latin typeface="Arial Narrow" pitchFamily="34" charset="0"/>
              </a:rPr>
              <a:t>-</a:t>
            </a:r>
            <a:r>
              <a:rPr lang="en-US" sz="3200" b="1" baseline="0" dirty="0" smtClean="0">
                <a:latin typeface="Arial Narrow" pitchFamily="34" charset="0"/>
              </a:rPr>
              <a:t> Staff meeting (within DGM and within MTTM); weekly</a:t>
            </a:r>
            <a:endParaRPr lang="fr-FR" sz="3200" b="1" dirty="0" smtClean="0">
              <a:latin typeface="Arial Narrow" pitchFamily="34" charset="0"/>
            </a:endParaRPr>
          </a:p>
          <a:p>
            <a:pPr marL="285750" indent="-285750">
              <a:buFontTx/>
              <a:buNone/>
            </a:pPr>
            <a:r>
              <a:rPr lang="en-US" sz="3200" b="1" dirty="0" smtClean="0">
                <a:latin typeface="Arial Black" pitchFamily="34" charset="0"/>
              </a:rPr>
              <a:t>-During the event: a committee of interveners (CRIC)</a:t>
            </a:r>
            <a:r>
              <a:rPr lang="en-US" sz="3200" b="1" baseline="0" dirty="0" smtClean="0">
                <a:latin typeface="Arial Black" pitchFamily="34" charset="0"/>
              </a:rPr>
              <a:t> organize</a:t>
            </a:r>
            <a:r>
              <a:rPr lang="en-US" sz="3200" b="1" dirty="0" smtClean="0">
                <a:latin typeface="Arial Black" pitchFamily="34" charset="0"/>
              </a:rPr>
              <a:t> a </a:t>
            </a:r>
            <a:r>
              <a:rPr lang="en-US" sz="3200" b="1" baseline="0" dirty="0" smtClean="0">
                <a:latin typeface="Arial Black" pitchFamily="34" charset="0"/>
              </a:rPr>
              <a:t>meeting in BNGRC office and the head of the forecasting service Me or </a:t>
            </a:r>
            <a:r>
              <a:rPr lang="en-US" sz="3200" b="1" baseline="0" dirty="0" err="1" smtClean="0">
                <a:latin typeface="Arial Black" pitchFamily="34" charset="0"/>
              </a:rPr>
              <a:t>Rivo</a:t>
            </a:r>
            <a:r>
              <a:rPr lang="en-US" sz="3200" b="1" baseline="0" dirty="0" smtClean="0">
                <a:latin typeface="Arial Black" pitchFamily="34" charset="0"/>
              </a:rPr>
              <a:t> have served as an interface to explain the present and future situation in real time to them</a:t>
            </a:r>
          </a:p>
          <a:p>
            <a:pPr marL="285750" indent="-285750">
              <a:buFontTx/>
              <a:buNone/>
            </a:pPr>
            <a:r>
              <a:rPr lang="en-US" sz="3200" b="1" baseline="0" dirty="0" smtClean="0">
                <a:latin typeface="Arial Black" pitchFamily="34" charset="0"/>
              </a:rPr>
              <a:t>-With the government: the PM  with CPGU through the CNGRC gather all the ministries in charge of the response measures and the PR or me do the same presentation of the event (AT ANYTIME THEY NEED)</a:t>
            </a:r>
            <a:endParaRPr lang="en-US" sz="3200" b="1" dirty="0" smtClean="0">
              <a:latin typeface="Arial Black" pitchFamily="34" charset="0"/>
            </a:endParaRPr>
          </a:p>
        </p:txBody>
      </p:sp>
      <p:sp>
        <p:nvSpPr>
          <p:cNvPr id="4" name="Espace réservé du numéro de diapositive 3"/>
          <p:cNvSpPr>
            <a:spLocks noGrp="1"/>
          </p:cNvSpPr>
          <p:nvPr>
            <p:ph type="sldNum" sz="quarter" idx="10"/>
          </p:nvPr>
        </p:nvSpPr>
        <p:spPr/>
        <p:txBody>
          <a:bodyPr/>
          <a:lstStyle/>
          <a:p>
            <a:fld id="{BE47EB2A-8088-4B8B-918F-5EC45136FBDD}" type="slidenum">
              <a:rPr lang="fr-FR" smtClean="0"/>
              <a:pPr/>
              <a:t>2</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260648" y="4427984"/>
            <a:ext cx="6336704" cy="4030216"/>
          </a:xfrm>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2-</a:t>
            </a:r>
            <a:r>
              <a:rPr lang="en-US" sz="2800" dirty="0" smtClean="0"/>
              <a:t>Describe DISSEMINATION METHODS used for warnings, including those for reaching the rural and remote areas</a:t>
            </a:r>
            <a:endParaRPr lang="fr-FR" sz="2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latin typeface="Arial Black" pitchFamily="34" charset="0"/>
              </a:rPr>
              <a:t>WARNING</a:t>
            </a:r>
            <a:r>
              <a:rPr lang="en-US" sz="2800" b="1" baseline="0" dirty="0" smtClean="0">
                <a:latin typeface="Arial Black" pitchFamily="34" charset="0"/>
              </a:rPr>
              <a:t>  Dissemination:</a:t>
            </a:r>
            <a:endParaRPr lang="en-US" sz="2800" b="1" dirty="0" smtClean="0">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1" dirty="0" smtClean="0">
                <a:latin typeface="Arial Black" pitchFamily="34" charset="0"/>
              </a:rPr>
              <a:t> radio alerts  warning can be preceded by a distinctive siren or melody,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1" dirty="0" smtClean="0">
                <a:latin typeface="Arial Black" pitchFamily="34" charset="0"/>
              </a:rPr>
              <a:t> television can utilize background</a:t>
            </a:r>
            <a:r>
              <a:rPr lang="en-US" sz="2800" b="1" baseline="0" dirty="0" smtClean="0">
                <a:latin typeface="Arial Black" pitchFamily="34" charset="0"/>
              </a:rPr>
              <a:t> </a:t>
            </a:r>
            <a:r>
              <a:rPr lang="en-US" sz="2800" b="1" dirty="0" smtClean="0">
                <a:latin typeface="Arial Black" pitchFamily="34" charset="0"/>
              </a:rPr>
              <a:t>footage of typical conditions,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1" dirty="0" smtClean="0">
                <a:latin typeface="Arial Black" pitchFamily="34" charset="0"/>
              </a:rPr>
              <a:t> and usually MEDIA add maps of where to proceed emergency measures or </a:t>
            </a:r>
            <a:r>
              <a:rPr lang="en-US" sz="2800" b="1" dirty="0" err="1" smtClean="0">
                <a:latin typeface="Arial Black" pitchFamily="34" charset="0"/>
              </a:rPr>
              <a:t>preparadness</a:t>
            </a:r>
            <a:r>
              <a:rPr lang="en-US" sz="2800" b="1" dirty="0" smtClean="0">
                <a:latin typeface="Arial Black" pitchFamily="34" charset="0"/>
              </a:rPr>
              <a:t> and response actions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800" dirty="0" smtClean="0">
              <a:latin typeface="Arial"/>
              <a:ea typeface="MS Mincho"/>
            </a:endParaRPr>
          </a:p>
          <a:p>
            <a:endParaRPr lang="fr-FR" sz="2800" dirty="0">
              <a:latin typeface="Arial Black" pitchFamily="34" charset="0"/>
            </a:endParaRPr>
          </a:p>
        </p:txBody>
      </p:sp>
      <p:sp>
        <p:nvSpPr>
          <p:cNvPr id="4" name="Espace réservé du numéro de diapositive 3"/>
          <p:cNvSpPr>
            <a:spLocks noGrp="1"/>
          </p:cNvSpPr>
          <p:nvPr>
            <p:ph type="sldNum" sz="quarter" idx="10"/>
          </p:nvPr>
        </p:nvSpPr>
        <p:spPr/>
        <p:txBody>
          <a:bodyPr/>
          <a:lstStyle/>
          <a:p>
            <a:fld id="{BE47EB2A-8088-4B8B-918F-5EC45136FBDD}" type="slidenum">
              <a:rPr lang="fr-FR" smtClean="0"/>
              <a:pPr/>
              <a:t>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16632" y="4343400"/>
            <a:ext cx="6552728" cy="48006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3-</a:t>
            </a:r>
            <a:r>
              <a:rPr lang="en-US" sz="2000" dirty="0" smtClean="0"/>
              <a:t>Give a brief highlight of the CHALLENGES IN WORKING with the disaster management authorities in your country, as well as with the media</a:t>
            </a:r>
          </a:p>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rgbClr val="0000FF"/>
                </a:solidFill>
                <a:latin typeface="Arial Narrow" pitchFamily="34" charset="0"/>
              </a:rPr>
              <a:t>STRATEGIE:</a:t>
            </a:r>
            <a:r>
              <a:rPr lang="en-US" sz="2000" b="1" dirty="0" smtClean="0">
                <a:latin typeface="Arial Narrow" pitchFamily="34" charset="0"/>
              </a:rPr>
              <a:t>To be of maximum effect, warning must alert the community at risk, clearly communicate the physical nature, potential danger and urgency of the threat, and recommend avoidance/preparedness measures</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Narrow" pitchFamily="34" charset="0"/>
              </a:rPr>
              <a:t>Such warning and alerting stimuli may take many audio-visual forms and actions</a:t>
            </a:r>
            <a:r>
              <a:rPr lang="en-US" sz="2000" b="1" baseline="0" dirty="0" smtClean="0">
                <a:latin typeface="Arial Narrow" pitchFamily="34" charset="0"/>
              </a:rPr>
              <a:t> and it has made </a:t>
            </a:r>
            <a:r>
              <a:rPr lang="en-US" sz="2000" b="1" dirty="0" smtClean="0">
                <a:latin typeface="Arial Narrow" pitchFamily="34" charset="0"/>
              </a:rPr>
              <a:t>improvement</a:t>
            </a:r>
            <a:r>
              <a:rPr lang="en-US" sz="2000" b="1" baseline="0" dirty="0" smtClean="0">
                <a:latin typeface="Arial Narrow" pitchFamily="34" charset="0"/>
              </a:rPr>
              <a:t> during the last few years, by using </a:t>
            </a:r>
            <a:r>
              <a:rPr lang="en-US" sz="2000" b="1" baseline="0" dirty="0" err="1" smtClean="0">
                <a:latin typeface="Arial Narrow" pitchFamily="34" charset="0"/>
              </a:rPr>
              <a:t>Meteo</a:t>
            </a:r>
            <a:r>
              <a:rPr lang="en-US" sz="2000" b="1" baseline="0" dirty="0" smtClean="0">
                <a:latin typeface="Arial Narrow" pitchFamily="34" charset="0"/>
              </a:rPr>
              <a:t> Factory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baseline="0" dirty="0" smtClean="0">
                <a:latin typeface="Arial Narrow" pitchFamily="34" charset="0"/>
              </a:rPr>
              <a:t>-</a:t>
            </a:r>
            <a:r>
              <a:rPr lang="en-US" sz="2200" b="1" baseline="0" dirty="0" smtClean="0">
                <a:latin typeface="Arial Narrow" pitchFamily="34" charset="0"/>
              </a:rPr>
              <a:t>Vigilance “Fortes </a:t>
            </a:r>
            <a:r>
              <a:rPr lang="en-US" sz="2200" b="1" baseline="0" dirty="0" err="1" smtClean="0">
                <a:latin typeface="Arial Narrow" pitchFamily="34" charset="0"/>
              </a:rPr>
              <a:t>Pluies</a:t>
            </a:r>
            <a:r>
              <a:rPr lang="en-US" sz="2200" b="1" baseline="0" dirty="0" smtClean="0">
                <a:latin typeface="Arial Narrow" pitchFamily="34" charset="0"/>
              </a:rPr>
              <a:t>”</a:t>
            </a:r>
            <a:r>
              <a:rPr lang="en-US" sz="2200" b="1" dirty="0" smtClean="0">
                <a:latin typeface="Arial Narrow" pitchFamily="34" charset="0"/>
              </a:rPr>
              <a:t>-&gt;</a:t>
            </a:r>
            <a:r>
              <a:rPr lang="en-US" sz="2200" b="1" baseline="0" dirty="0" smtClean="0">
                <a:latin typeface="Arial Narrow" pitchFamily="34" charset="0"/>
              </a:rPr>
              <a:t> severe heavy rains</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baseline="0" dirty="0" smtClean="0">
                <a:latin typeface="Arial Narrow" pitchFamily="34" charset="0"/>
              </a:rPr>
              <a:t>-Provided </a:t>
            </a:r>
            <a:r>
              <a:rPr lang="en-US" sz="2200" b="1" baseline="0" dirty="0" err="1" smtClean="0">
                <a:latin typeface="Arial Narrow" pitchFamily="34" charset="0"/>
              </a:rPr>
              <a:t>regionnally</a:t>
            </a:r>
            <a:r>
              <a:rPr lang="en-US" sz="2200" b="1" baseline="0" dirty="0" smtClean="0">
                <a:latin typeface="Arial Narrow" pitchFamily="34" charset="0"/>
              </a:rPr>
              <a:t> in TANA, Vigilance </a:t>
            </a:r>
            <a:r>
              <a:rPr lang="en-US" sz="2200" b="1" baseline="0" dirty="0" err="1" smtClean="0">
                <a:latin typeface="Arial Narrow" pitchFamily="34" charset="0"/>
              </a:rPr>
              <a:t>Inondation</a:t>
            </a:r>
            <a:r>
              <a:rPr lang="en-US" sz="2200" b="1" baseline="0" dirty="0" smtClean="0">
                <a:latin typeface="Arial Narrow" pitchFamily="34" charset="0"/>
              </a:rPr>
              <a:t> related to </a:t>
            </a:r>
            <a:r>
              <a:rPr lang="en-US" sz="2200" b="1" dirty="0" smtClean="0">
                <a:latin typeface="Arial Narrow" pitchFamily="34" charset="0"/>
              </a:rPr>
              <a:t>severe</a:t>
            </a:r>
            <a:r>
              <a:rPr lang="en-US" sz="2200" b="1" baseline="0" dirty="0" smtClean="0">
                <a:latin typeface="Arial Narrow" pitchFamily="34" charset="0"/>
              </a:rPr>
              <a:t> rains with </a:t>
            </a:r>
            <a:r>
              <a:rPr lang="en-US" sz="2200" b="1" baseline="0" dirty="0" err="1" smtClean="0">
                <a:latin typeface="Arial Narrow" pitchFamily="34" charset="0"/>
              </a:rPr>
              <a:t>inondation</a:t>
            </a:r>
            <a:r>
              <a:rPr lang="en-US" sz="2200" b="1" baseline="0" dirty="0" smtClean="0">
                <a:latin typeface="Arial Narrow" pitchFamily="34" charset="0"/>
              </a:rPr>
              <a:t> threat</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2200" b="1" baseline="0" dirty="0" smtClean="0">
                <a:latin typeface="Arial Narrow" pitchFamily="34" charset="0"/>
              </a:rPr>
              <a:t>Vigilance “Marine” related to sea surging threat</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baseline="0" dirty="0" smtClean="0">
                <a:latin typeface="Arial Narrow" pitchFamily="34" charset="0"/>
              </a:rPr>
              <a:t>-</a:t>
            </a:r>
            <a:r>
              <a:rPr lang="en-US" sz="2200" b="1" baseline="0" dirty="0" err="1" smtClean="0">
                <a:latin typeface="Arial Narrow" pitchFamily="34" charset="0"/>
              </a:rPr>
              <a:t>Vigilance”Cyclone</a:t>
            </a:r>
            <a:r>
              <a:rPr lang="en-US" sz="2200" b="1" baseline="0" dirty="0" smtClean="0">
                <a:latin typeface="Arial Narrow" pitchFamily="34" charset="0"/>
              </a:rPr>
              <a:t>” related to cyclone event</a:t>
            </a:r>
            <a:endParaRPr lang="fr-FR" sz="2200" b="1"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solidFill>
                <a:srgbClr val="0000FF"/>
              </a:solidFill>
            </a:endParaRPr>
          </a:p>
          <a:p>
            <a:endParaRPr lang="fr-FR" dirty="0"/>
          </a:p>
        </p:txBody>
      </p:sp>
      <p:sp>
        <p:nvSpPr>
          <p:cNvPr id="4" name="Espace réservé du numéro de diapositive 3"/>
          <p:cNvSpPr>
            <a:spLocks noGrp="1"/>
          </p:cNvSpPr>
          <p:nvPr>
            <p:ph type="sldNum" sz="quarter" idx="10"/>
          </p:nvPr>
        </p:nvSpPr>
        <p:spPr/>
        <p:txBody>
          <a:bodyPr/>
          <a:lstStyle/>
          <a:p>
            <a:fld id="{BE47EB2A-8088-4B8B-918F-5EC45136FBDD}" type="slidenum">
              <a:rPr lang="fr-FR" smtClean="0"/>
              <a:pPr/>
              <a:t>4</a:t>
            </a:fld>
            <a:endParaRPr lang="fr-FR" dirty="0"/>
          </a:p>
        </p:txBody>
      </p:sp>
    </p:spTree>
    <p:extLst>
      <p:ext uri="{BB962C8B-B14F-4D97-AF65-F5344CB8AC3E}">
        <p14:creationId xmlns="" xmlns:p14="http://schemas.microsoft.com/office/powerpoint/2010/main" val="377038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88640" y="4343400"/>
            <a:ext cx="6408712" cy="4621088"/>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effectLst>
                  <a:outerShdw blurRad="38100" dist="38100" dir="2700000" algn="tl">
                    <a:srgbClr val="000000">
                      <a:alpha val="43137"/>
                    </a:srgbClr>
                  </a:outerShdw>
                </a:effectLst>
                <a:latin typeface="Arial Narrow" pitchFamily="34" charset="0"/>
              </a:rPr>
              <a:t>4-</a:t>
            </a:r>
            <a:r>
              <a:rPr lang="en-US" sz="2000" dirty="0" smtClean="0">
                <a:effectLst>
                  <a:outerShdw blurRad="38100" dist="38100" dir="2700000" algn="tl">
                    <a:srgbClr val="000000">
                      <a:alpha val="43137"/>
                    </a:srgbClr>
                  </a:outerShdw>
                </a:effectLst>
                <a:latin typeface="Arial Narrow" pitchFamily="34" charset="0"/>
              </a:rPr>
              <a:t>How is </a:t>
            </a:r>
            <a:r>
              <a:rPr lang="en-US" sz="2000" dirty="0" smtClean="0">
                <a:solidFill>
                  <a:srgbClr val="FF0000"/>
                </a:solidFill>
                <a:effectLst>
                  <a:outerShdw blurRad="38100" dist="38100" dir="2700000" algn="tl">
                    <a:srgbClr val="000000">
                      <a:alpha val="43137"/>
                    </a:srgbClr>
                  </a:outerShdw>
                </a:effectLst>
                <a:latin typeface="Arial Narrow" pitchFamily="34" charset="0"/>
              </a:rPr>
              <a:t>FEEDBACK PROVIDED </a:t>
            </a:r>
            <a:r>
              <a:rPr lang="en-US" sz="2000" dirty="0" smtClean="0">
                <a:effectLst>
                  <a:outerShdw blurRad="38100" dist="38100" dir="2700000" algn="tl">
                    <a:srgbClr val="000000">
                      <a:alpha val="43137"/>
                    </a:srgbClr>
                  </a:outerShdw>
                </a:effectLst>
                <a:latin typeface="Arial Narrow" pitchFamily="34" charset="0"/>
              </a:rPr>
              <a:t>from the disaster management to the forecasters on their level of satisfaction with the services of the NMS?</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outerShdw blurRad="38100" dist="38100" dir="2700000" algn="tl">
                    <a:srgbClr val="000000">
                      <a:alpha val="43137"/>
                    </a:srgbClr>
                  </a:outerShdw>
                </a:effectLst>
                <a:latin typeface="Arial Narrow" pitchFamily="34" charset="0"/>
              </a:rPr>
              <a:t>- This</a:t>
            </a:r>
            <a:r>
              <a:rPr lang="en-US" sz="2000" baseline="0" dirty="0" smtClean="0">
                <a:effectLst>
                  <a:outerShdw blurRad="38100" dist="38100" dir="2700000" algn="tl">
                    <a:srgbClr val="000000">
                      <a:alpha val="43137"/>
                    </a:srgbClr>
                  </a:outerShdw>
                </a:effectLst>
                <a:latin typeface="Arial Narrow" pitchFamily="34" charset="0"/>
              </a:rPr>
              <a:t> past</a:t>
            </a:r>
            <a:r>
              <a:rPr lang="en-US" sz="2000" dirty="0" smtClean="0">
                <a:effectLst>
                  <a:outerShdw blurRad="38100" dist="38100" dir="2700000" algn="tl">
                    <a:srgbClr val="000000">
                      <a:alpha val="43137"/>
                    </a:srgbClr>
                  </a:outerShdw>
                </a:effectLst>
                <a:latin typeface="Arial Narrow" pitchFamily="34" charset="0"/>
              </a:rPr>
              <a:t> Cyclone</a:t>
            </a:r>
            <a:r>
              <a:rPr lang="en-US" sz="2000" baseline="0" dirty="0" smtClean="0">
                <a:effectLst>
                  <a:outerShdw blurRad="38100" dist="38100" dir="2700000" algn="tl">
                    <a:srgbClr val="000000">
                      <a:alpha val="43137"/>
                    </a:srgbClr>
                  </a:outerShdw>
                </a:effectLst>
                <a:latin typeface="Arial Narrow" pitchFamily="34" charset="0"/>
              </a:rPr>
              <a:t> </a:t>
            </a:r>
            <a:r>
              <a:rPr lang="en-US" sz="2000" dirty="0" smtClean="0">
                <a:effectLst>
                  <a:outerShdw blurRad="38100" dist="38100" dir="2700000" algn="tl">
                    <a:srgbClr val="000000">
                      <a:alpha val="43137"/>
                    </a:srgbClr>
                  </a:outerShdw>
                </a:effectLst>
                <a:latin typeface="Arial Narrow" pitchFamily="34" charset="0"/>
              </a:rPr>
              <a:t>season (2014-2015), the degree of confidence in the capacity of community</a:t>
            </a:r>
            <a:r>
              <a:rPr lang="en-US" sz="2000" baseline="0" dirty="0" smtClean="0">
                <a:effectLst>
                  <a:outerShdw blurRad="38100" dist="38100" dir="2700000" algn="tl">
                    <a:srgbClr val="000000">
                      <a:alpha val="43137"/>
                    </a:srgbClr>
                  </a:outerShdw>
                </a:effectLst>
                <a:latin typeface="Arial Narrow" pitchFamily="34" charset="0"/>
              </a:rPr>
              <a:t>, social and funding response interveners and also </a:t>
            </a:r>
            <a:r>
              <a:rPr lang="en-US" sz="2000" dirty="0" smtClean="0">
                <a:effectLst>
                  <a:outerShdw blurRad="38100" dist="38100" dir="2700000" algn="tl">
                    <a:srgbClr val="000000">
                      <a:alpha val="43137"/>
                    </a:srgbClr>
                  </a:outerShdw>
                </a:effectLst>
                <a:latin typeface="Arial Narrow" pitchFamily="34" charset="0"/>
              </a:rPr>
              <a:t>officials to martial resources for</a:t>
            </a:r>
            <a:r>
              <a:rPr lang="en-US" sz="2000" baseline="0" dirty="0" smtClean="0">
                <a:effectLst>
                  <a:outerShdw blurRad="38100" dist="38100" dir="2700000" algn="tl">
                    <a:srgbClr val="000000">
                      <a:alpha val="43137"/>
                    </a:srgbClr>
                  </a:outerShdw>
                </a:effectLst>
                <a:latin typeface="Arial Narrow" pitchFamily="34" charset="0"/>
              </a:rPr>
              <a:t> </a:t>
            </a:r>
            <a:r>
              <a:rPr lang="en-US" sz="2000" dirty="0" smtClean="0">
                <a:effectLst>
                  <a:outerShdw blurRad="38100" dist="38100" dir="2700000" algn="tl">
                    <a:srgbClr val="000000">
                      <a:alpha val="43137"/>
                    </a:srgbClr>
                  </a:outerShdw>
                </a:effectLst>
                <a:latin typeface="Arial Narrow" pitchFamily="34" charset="0"/>
              </a:rPr>
              <a:t>implementing preparedness measures is </a:t>
            </a:r>
            <a:r>
              <a:rPr lang="en-US" sz="2000" b="1" dirty="0" smtClean="0">
                <a:effectLst>
                  <a:outerShdw blurRad="38100" dist="38100" dir="2700000" algn="tl">
                    <a:srgbClr val="000000">
                      <a:alpha val="43137"/>
                    </a:srgbClr>
                  </a:outerShdw>
                </a:effectLst>
                <a:latin typeface="Arial Narrow" pitchFamily="34" charset="0"/>
              </a:rPr>
              <a:t>specifically</a:t>
            </a:r>
            <a:r>
              <a:rPr lang="en-US" sz="2000" b="1" baseline="0" dirty="0" smtClean="0">
                <a:effectLst>
                  <a:outerShdw blurRad="38100" dist="38100" dir="2700000" algn="tl">
                    <a:srgbClr val="000000">
                      <a:alpha val="43137"/>
                    </a:srgbClr>
                  </a:outerShdw>
                </a:effectLst>
                <a:latin typeface="Arial Narrow" pitchFamily="34" charset="0"/>
              </a:rPr>
              <a:t> significant</a:t>
            </a:r>
            <a:endParaRPr lang="fr-FR" sz="2000" b="1" dirty="0" smtClean="0">
              <a:effectLst>
                <a:outerShdw blurRad="38100" dist="38100" dir="2700000" algn="tl">
                  <a:srgbClr val="000000">
                    <a:alpha val="43137"/>
                  </a:srgbClr>
                </a:outerShdw>
              </a:effectLst>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2000" dirty="0" smtClean="0">
                <a:effectLst>
                  <a:outerShdw blurRad="38100" dist="38100" dir="2700000" algn="tl">
                    <a:srgbClr val="000000">
                      <a:alpha val="43137"/>
                    </a:srgbClr>
                  </a:outerShdw>
                </a:effectLst>
                <a:latin typeface="Arial Narrow" pitchFamily="34" charset="0"/>
                <a:ea typeface="MS Mincho"/>
              </a:rPr>
              <a:t>They approve positively in</a:t>
            </a:r>
            <a:r>
              <a:rPr lang="en-US" sz="2000" baseline="0" dirty="0" smtClean="0">
                <a:effectLst>
                  <a:outerShdw blurRad="38100" dist="38100" dir="2700000" algn="tl">
                    <a:srgbClr val="000000">
                      <a:alpha val="43137"/>
                    </a:srgbClr>
                  </a:outerShdw>
                </a:effectLst>
                <a:latin typeface="Arial Narrow" pitchFamily="34" charset="0"/>
                <a:ea typeface="MS Mincho"/>
              </a:rPr>
              <a:t> public </a:t>
            </a:r>
            <a:r>
              <a:rPr lang="en-US" sz="2000" dirty="0" smtClean="0">
                <a:effectLst>
                  <a:outerShdw blurRad="38100" dist="38100" dir="2700000" algn="tl">
                    <a:srgbClr val="000000">
                      <a:alpha val="43137"/>
                    </a:srgbClr>
                  </a:outerShdw>
                </a:effectLst>
                <a:latin typeface="Arial Narrow" pitchFamily="34" charset="0"/>
                <a:ea typeface="MS Mincho"/>
              </a:rPr>
              <a:t>our forecasting as efficient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smtClean="0">
                <a:effectLst>
                  <a:outerShdw blurRad="38100" dist="38100" dir="2700000" algn="tl">
                    <a:srgbClr val="000000">
                      <a:alpha val="43137"/>
                    </a:srgbClr>
                  </a:outerShdw>
                </a:effectLst>
                <a:latin typeface="Arial Narrow" pitchFamily="34" charset="0"/>
                <a:ea typeface="MS Mincho"/>
              </a:rPr>
              <a:t>A</a:t>
            </a:r>
            <a:r>
              <a:rPr lang="en-US" sz="2000" baseline="0" dirty="0" smtClean="0">
                <a:effectLst>
                  <a:outerShdw blurRad="38100" dist="38100" dir="2700000" algn="tl">
                    <a:srgbClr val="000000">
                      <a:alpha val="43137"/>
                    </a:srgbClr>
                  </a:outerShdw>
                </a:effectLst>
                <a:latin typeface="Arial Narrow" pitchFamily="34" charset="0"/>
                <a:ea typeface="MS Mincho"/>
              </a:rPr>
              <a:t> </a:t>
            </a:r>
            <a:r>
              <a:rPr lang="en-US" sz="2000" b="1" baseline="0" dirty="0" smtClean="0">
                <a:effectLst>
                  <a:outerShdw blurRad="38100" dist="38100" dir="2700000" algn="tl">
                    <a:srgbClr val="000000">
                      <a:alpha val="43137"/>
                    </a:srgbClr>
                  </a:outerShdw>
                </a:effectLst>
                <a:latin typeface="Arial Narrow" pitchFamily="34" charset="0"/>
                <a:ea typeface="MS Mincho"/>
              </a:rPr>
              <a:t>Communication Service </a:t>
            </a:r>
            <a:r>
              <a:rPr lang="en-US" sz="2000" b="0" baseline="0" dirty="0" smtClean="0">
                <a:effectLst>
                  <a:outerShdw blurRad="38100" dist="38100" dir="2700000" algn="tl">
                    <a:srgbClr val="000000">
                      <a:alpha val="43137"/>
                    </a:srgbClr>
                  </a:outerShdw>
                </a:effectLst>
                <a:latin typeface="Arial Narrow" pitchFamily="34" charset="0"/>
                <a:ea typeface="MS Mincho"/>
              </a:rPr>
              <a:t>that</a:t>
            </a:r>
            <a:r>
              <a:rPr lang="en-US" sz="2000" b="1" baseline="0" dirty="0" smtClean="0">
                <a:effectLst>
                  <a:outerShdw blurRad="38100" dist="38100" dir="2700000" algn="tl">
                    <a:srgbClr val="000000">
                      <a:alpha val="43137"/>
                    </a:srgbClr>
                  </a:outerShdw>
                </a:effectLst>
                <a:latin typeface="Arial Narrow" pitchFamily="34" charset="0"/>
                <a:ea typeface="MS Mincho"/>
              </a:rPr>
              <a:t> </a:t>
            </a:r>
            <a:r>
              <a:rPr lang="en-US" sz="2000" b="0" baseline="0" dirty="0" smtClean="0">
                <a:effectLst>
                  <a:outerShdw blurRad="38100" dist="38100" dir="2700000" algn="tl">
                    <a:srgbClr val="000000">
                      <a:alpha val="43137"/>
                    </a:srgbClr>
                  </a:outerShdw>
                </a:effectLst>
                <a:latin typeface="Arial Narrow" pitchFamily="34" charset="0"/>
                <a:ea typeface="MS Mincho"/>
              </a:rPr>
              <a:t>I have initiated </a:t>
            </a:r>
            <a:r>
              <a:rPr lang="en-US" sz="2000" baseline="0" dirty="0" smtClean="0">
                <a:effectLst>
                  <a:outerShdw blurRad="38100" dist="38100" dir="2700000" algn="tl">
                    <a:srgbClr val="000000">
                      <a:alpha val="43137"/>
                    </a:srgbClr>
                  </a:outerShdw>
                </a:effectLst>
                <a:latin typeface="Arial Narrow" pitchFamily="34" charset="0"/>
                <a:ea typeface="MS Mincho"/>
              </a:rPr>
              <a:t>has </a:t>
            </a:r>
            <a:r>
              <a:rPr lang="en-US" sz="2000" baseline="0" dirty="0" err="1" smtClean="0">
                <a:effectLst>
                  <a:outerShdw blurRad="38100" dist="38100" dir="2700000" algn="tl">
                    <a:srgbClr val="000000">
                      <a:alpha val="43137"/>
                    </a:srgbClr>
                  </a:outerShdw>
                </a:effectLst>
                <a:latin typeface="Arial Narrow" pitchFamily="34" charset="0"/>
                <a:ea typeface="MS Mincho"/>
              </a:rPr>
              <a:t>gona</a:t>
            </a:r>
            <a:r>
              <a:rPr lang="en-US" sz="2000" baseline="0" dirty="0" smtClean="0">
                <a:effectLst>
                  <a:outerShdw blurRad="38100" dist="38100" dir="2700000" algn="tl">
                    <a:srgbClr val="000000">
                      <a:alpha val="43137"/>
                    </a:srgbClr>
                  </a:outerShdw>
                </a:effectLst>
                <a:latin typeface="Arial Narrow" pitchFamily="34" charset="0"/>
                <a:ea typeface="MS Mincho"/>
              </a:rPr>
              <a:t> be operational (four years ago created):</a:t>
            </a:r>
            <a:endParaRPr lang="en-US" sz="2000" dirty="0" smtClean="0">
              <a:effectLst>
                <a:outerShdw blurRad="38100" dist="38100" dir="2700000" algn="tl">
                  <a:srgbClr val="000000">
                    <a:alpha val="43137"/>
                  </a:srgbClr>
                </a:outerShdw>
              </a:effectLst>
              <a:latin typeface="Arial Narrow" pitchFamily="34" charset="0"/>
              <a:ea typeface="MS Mincho"/>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b="1" dirty="0" smtClean="0">
                <a:effectLst>
                  <a:outerShdw blurRad="38100" dist="38100" dir="2700000" algn="tl">
                    <a:srgbClr val="000000">
                      <a:alpha val="43137"/>
                    </a:srgbClr>
                  </a:outerShdw>
                </a:effectLst>
                <a:latin typeface="Arial Narrow" pitchFamily="34" charset="0"/>
                <a:ea typeface="MS Mincho"/>
              </a:rPr>
              <a:t>- The process to collect user feedback and performance metrics to continuously evaluate and improve upon products and services is going on, may be as a follow up of this training WE MAY really improve and enhance the collaboration with media which had been initiated on the beginning of this month</a:t>
            </a:r>
            <a:endParaRPr lang="en-US" sz="2000" b="1" dirty="0" smtClean="0">
              <a:effectLst>
                <a:outerShdw blurRad="38100" dist="38100" dir="2700000" algn="tl">
                  <a:srgbClr val="000000">
                    <a:alpha val="43137"/>
                  </a:srgbClr>
                </a:outerShdw>
              </a:effectLst>
              <a:latin typeface="Arial Narrow" pitchFamily="34" charset="0"/>
            </a:endParaRPr>
          </a:p>
          <a:p>
            <a:endParaRPr lang="fr-FR" sz="2000" dirty="0">
              <a:effectLst>
                <a:outerShdw blurRad="38100" dist="38100" dir="2700000" algn="tl">
                  <a:srgbClr val="000000">
                    <a:alpha val="43137"/>
                  </a:srgbClr>
                </a:outerShdw>
              </a:effectLst>
              <a:latin typeface="Arial Narrow"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88640" y="4343400"/>
            <a:ext cx="6480720" cy="4114800"/>
          </a:xfrm>
        </p:spPr>
        <p:txBody>
          <a:bodyPr>
            <a:normAutofit fontScale="92500" lnSpcReduction="20000"/>
          </a:bodyPr>
          <a:lstStyle/>
          <a:p>
            <a:r>
              <a:rPr lang="en-US" sz="2800" b="1" dirty="0" smtClean="0"/>
              <a:t>METHOD AND WAYS OF WORKING TOGETHER: Predictions are given on the basis of persistence and current surface synoptic conditions</a:t>
            </a:r>
          </a:p>
          <a:p>
            <a:endParaRPr lang="en-US" b="1" dirty="0" smtClean="0">
              <a:solidFill>
                <a:srgbClr val="FF0000"/>
              </a:solidFill>
            </a:endParaRPr>
          </a:p>
          <a:p>
            <a:r>
              <a:rPr lang="en-US" sz="2800" b="1" dirty="0" smtClean="0">
                <a:solidFill>
                  <a:srgbClr val="FF0000"/>
                </a:solidFill>
              </a:rPr>
              <a:t>A situation of Rapid Intensification (RI) can become critical when it occurs close to a populated area with the landfall happening soon after, since the lead time may then become too short for the issue of a proper warning to the public</a:t>
            </a:r>
            <a:r>
              <a:rPr lang="en-US" sz="2800" b="0" baseline="0" dirty="0" smtClean="0">
                <a:solidFill>
                  <a:srgbClr val="FF0000"/>
                </a:solidFill>
              </a:rPr>
              <a:t> </a:t>
            </a:r>
            <a:r>
              <a:rPr lang="en-US" sz="2800" b="1" baseline="0" dirty="0" smtClean="0">
                <a:solidFill>
                  <a:srgbClr val="FF0000"/>
                </a:solidFill>
              </a:rPr>
              <a:t>(that case </a:t>
            </a:r>
            <a:r>
              <a:rPr lang="en-US" sz="2800" b="1" baseline="0" dirty="0" err="1" smtClean="0">
                <a:solidFill>
                  <a:srgbClr val="FF0000"/>
                </a:solidFill>
              </a:rPr>
              <a:t>occured</a:t>
            </a:r>
            <a:r>
              <a:rPr lang="en-US" sz="2800" b="1" baseline="0" dirty="0" smtClean="0">
                <a:solidFill>
                  <a:srgbClr val="FF0000"/>
                </a:solidFill>
              </a:rPr>
              <a:t> in Antananarivo during the last amazing season)</a:t>
            </a:r>
            <a:endParaRPr lang="fr-FR" b="1" dirty="0"/>
          </a:p>
        </p:txBody>
      </p:sp>
      <p:sp>
        <p:nvSpPr>
          <p:cNvPr id="4" name="Espace réservé du numéro de diapositive 3"/>
          <p:cNvSpPr>
            <a:spLocks noGrp="1"/>
          </p:cNvSpPr>
          <p:nvPr>
            <p:ph type="sldNum" sz="quarter" idx="10"/>
          </p:nvPr>
        </p:nvSpPr>
        <p:spPr/>
        <p:txBody>
          <a:bodyPr/>
          <a:lstStyle/>
          <a:p>
            <a:fld id="{BE47EB2A-8088-4B8B-918F-5EC45136FBDD}" type="slidenum">
              <a:rPr lang="fr-FR" smtClean="0"/>
              <a:pPr/>
              <a:t>6</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E47EB2A-8088-4B8B-918F-5EC45136FBDD}" type="slidenum">
              <a:rPr lang="fr-FR" smtClean="0"/>
              <a:pPr/>
              <a:t>7</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88640" y="4343400"/>
            <a:ext cx="6336704" cy="4114800"/>
          </a:xfrm>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5</a:t>
            </a:r>
            <a:r>
              <a:rPr lang="en-US" sz="1800" dirty="0" smtClean="0"/>
              <a:t>-How is feedback obtained from the public on their satisfaction with your services? Please bring along any SAMPLE OF questionnaire/public SURVEY you have conducted</a:t>
            </a:r>
            <a:endParaRPr lang="fr-FR"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Narrow" pitchFamily="34" charset="0"/>
              </a:rPr>
              <a:t>- SYSTEM </a:t>
            </a:r>
            <a:r>
              <a:rPr lang="en-US" sz="1800" b="1" dirty="0" smtClean="0">
                <a:solidFill>
                  <a:srgbClr val="FF0000"/>
                </a:solidFill>
                <a:latin typeface="Arial Narrow" pitchFamily="34" charset="0"/>
              </a:rPr>
              <a:t>REVIEW PHASE </a:t>
            </a:r>
            <a:r>
              <a:rPr lang="en-US" sz="1800" b="1" baseline="0" dirty="0" smtClean="0">
                <a:solidFill>
                  <a:srgbClr val="FF0000"/>
                </a:solidFill>
                <a:latin typeface="Arial Narrow" pitchFamily="34" charset="0"/>
              </a:rPr>
              <a:t> or </a:t>
            </a:r>
            <a:r>
              <a:rPr lang="en-US" sz="1800" b="1" dirty="0" smtClean="0">
                <a:solidFill>
                  <a:srgbClr val="FF0000"/>
                </a:solidFill>
                <a:latin typeface="Arial Narrow" pitchFamily="34" charset="0"/>
              </a:rPr>
              <a:t>SURVEY</a:t>
            </a:r>
          </a:p>
          <a:p>
            <a:pPr marL="177800" indent="-177800" algn="just">
              <a:buClr>
                <a:srgbClr val="0000FF"/>
              </a:buClr>
              <a:buFont typeface="Wingdings" pitchFamily="2" charset="2"/>
              <a:buChar char="§"/>
            </a:pPr>
            <a:r>
              <a:rPr lang="en-US" sz="1800" b="1" dirty="0" smtClean="0">
                <a:latin typeface="Arial Narrow" pitchFamily="34" charset="0"/>
              </a:rPr>
              <a:t>At the end of TC season, a review is conducted of the total performance of the warning and response system (in June/July) </a:t>
            </a:r>
          </a:p>
          <a:p>
            <a:pPr marL="177800" indent="-177800" algn="just">
              <a:buClr>
                <a:srgbClr val="0000FF"/>
              </a:buClr>
              <a:buFont typeface="Wingdings" pitchFamily="2" charset="2"/>
              <a:buChar char="§"/>
            </a:pPr>
            <a:r>
              <a:rPr lang="en-US" sz="1800" b="1" dirty="0" smtClean="0">
                <a:latin typeface="Arial Narrow" pitchFamily="34" charset="0"/>
              </a:rPr>
              <a:t>Usually, in annual review conferences/Workshops cover internal procedures as well as external liaison with counter-disaster authorities (BNGRC and CPGU) and ONG or funders</a:t>
            </a:r>
          </a:p>
          <a:p>
            <a:pPr marL="177800" indent="-177800" algn="just">
              <a:buClr>
                <a:srgbClr val="0000FF"/>
              </a:buClr>
              <a:buFont typeface="Wingdings" pitchFamily="2" charset="2"/>
              <a:buChar char="§"/>
            </a:pPr>
            <a:r>
              <a:rPr lang="en-US" sz="1800" b="1" dirty="0" smtClean="0">
                <a:latin typeface="Arial Narrow" pitchFamily="34" charset="0"/>
              </a:rPr>
              <a:t>Each new TC season brings unique experience which may need to be incorporated into new warning procedures and or preparedness contingency plans</a:t>
            </a:r>
          </a:p>
          <a:p>
            <a:pPr marL="177800" indent="-177800" algn="just">
              <a:buClr>
                <a:srgbClr val="0000FF"/>
              </a:buClr>
              <a:buFont typeface="Wingdings" pitchFamily="2" charset="2"/>
              <a:buChar char="§"/>
            </a:pPr>
            <a:r>
              <a:rPr lang="en-US" sz="1800" b="1" dirty="0" smtClean="0">
                <a:latin typeface="Arial Narrow" pitchFamily="34" charset="0"/>
              </a:rPr>
              <a:t>Major innovations involving the community may need to be tested for their feasibility before final adoption </a:t>
            </a:r>
          </a:p>
          <a:p>
            <a:pPr marL="177800" indent="-177800" algn="just">
              <a:buClr>
                <a:srgbClr val="0000FF"/>
              </a:buClr>
              <a:buFont typeface="Wingdings" pitchFamily="2" charset="2"/>
              <a:buChar char="§"/>
            </a:pPr>
            <a:r>
              <a:rPr lang="en-US" sz="1800" b="1" dirty="0" smtClean="0">
                <a:latin typeface="Arial Narrow" pitchFamily="34" charset="0"/>
              </a:rPr>
              <a:t>In cases when a TC has not impacted as usual and there has been a substantial breakdown in the warning/response process, it should be taken for an appraisal to the system</a:t>
            </a:r>
            <a:endParaRPr lang="fr-FR" sz="1800" b="1" dirty="0" smtClean="0">
              <a:latin typeface="Arial Narrow" pitchFamily="34" charset="0"/>
            </a:endParaRPr>
          </a:p>
          <a:p>
            <a:pPr marL="177800" indent="-177800" algn="just">
              <a:buClr>
                <a:srgbClr val="0000FF"/>
              </a:buClr>
              <a:buFont typeface="Wingdings" pitchFamily="2" charset="2"/>
              <a:buChar char="§"/>
            </a:pPr>
            <a:r>
              <a:rPr lang="en-US" sz="1800" b="1" dirty="0" smtClean="0">
                <a:latin typeface="Arial Narrow" pitchFamily="34" charset="0"/>
              </a:rPr>
              <a:t>Lessons for each season are needed to future hazard event regards</a:t>
            </a:r>
          </a:p>
          <a:p>
            <a:pPr marL="177800" indent="-177800" algn="just">
              <a:buClr>
                <a:srgbClr val="0000FF"/>
              </a:buClr>
              <a:buFont typeface="Wingdings" pitchFamily="2" charset="2"/>
              <a:buNone/>
            </a:pPr>
            <a:endParaRPr lang="en-US" sz="1800" b="1" dirty="0" smtClean="0"/>
          </a:p>
          <a:p>
            <a:pPr marL="177800" indent="-177800" algn="just">
              <a:buClr>
                <a:srgbClr val="0000FF"/>
              </a:buClr>
              <a:buFont typeface="Wingdings" pitchFamily="2" charset="2"/>
              <a:buNone/>
            </a:pPr>
            <a:r>
              <a:rPr lang="en-US" sz="1800" b="1" dirty="0" smtClean="0"/>
              <a:t>-</a:t>
            </a:r>
            <a:r>
              <a:rPr lang="en-US" sz="1800" b="1" baseline="0" dirty="0" smtClean="0"/>
              <a:t> </a:t>
            </a:r>
            <a:r>
              <a:rPr lang="en-US" sz="1800" b="1" dirty="0" smtClean="0"/>
              <a:t>GATHERING RELEVANT OBSERVATIONAL AND HAZARD-RELATED DATA </a:t>
            </a:r>
            <a:r>
              <a:rPr lang="en-US" sz="1800" dirty="0" smtClean="0"/>
              <a:t>and discuss warning-response performance </a:t>
            </a:r>
            <a:endParaRPr lang="fr-FR" sz="1800" b="1" dirty="0" smtClean="0">
              <a:latin typeface="Arial Narrow"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967617BA-672F-47EA-8FFC-139C9DD6959A}" type="slidenum">
              <a:rPr lang="fr-FR" smtClean="0"/>
              <a:pPr/>
              <a:t>8</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88640" y="4343400"/>
            <a:ext cx="6408712" cy="4549080"/>
          </a:xfrm>
        </p:spPr>
        <p:txBody>
          <a:bodyPr>
            <a:noAutofit/>
          </a:bodyPr>
          <a:lstStyle/>
          <a:p>
            <a:r>
              <a:rPr lang="en-US" sz="1900" b="1" dirty="0" smtClean="0">
                <a:solidFill>
                  <a:srgbClr val="FF0000"/>
                </a:solidFill>
                <a:latin typeface="Arial Narrow" pitchFamily="34" charset="0"/>
              </a:rPr>
              <a:t>EFFECTIVE WARNING</a:t>
            </a:r>
            <a:r>
              <a:rPr lang="en-US" sz="1900" b="1" baseline="0" dirty="0" smtClean="0">
                <a:solidFill>
                  <a:srgbClr val="FF0000"/>
                </a:solidFill>
                <a:latin typeface="Arial Narrow" pitchFamily="34" charset="0"/>
              </a:rPr>
              <a:t> </a:t>
            </a:r>
            <a:r>
              <a:rPr lang="en-US" sz="1900" b="1" baseline="0" dirty="0" smtClean="0">
                <a:latin typeface="Arial Narrow" pitchFamily="34" charset="0"/>
              </a:rPr>
              <a:t>request close collaboration with them: </a:t>
            </a:r>
            <a:r>
              <a:rPr lang="en-US" sz="1900" b="1" dirty="0" smtClean="0">
                <a:latin typeface="Arial Narrow" pitchFamily="34" charset="0"/>
              </a:rPr>
              <a:t>through development of strong partnerships with all levels of decision-makers involved in disaster prevention and mitigation</a:t>
            </a:r>
            <a:endParaRPr lang="en-US" sz="1900" b="0" dirty="0" smtClean="0">
              <a:effectLst/>
              <a:latin typeface="Arial Narrow" pitchFamily="34" charset="0"/>
            </a:endParaRPr>
          </a:p>
          <a:p>
            <a:r>
              <a:rPr lang="en-US" sz="1900" b="1" u="sng" dirty="0" smtClean="0">
                <a:latin typeface="Arial Narrow" pitchFamily="34" charset="0"/>
              </a:rPr>
              <a:t>PROBLEMS</a:t>
            </a:r>
            <a:r>
              <a:rPr lang="en-US" sz="1900" b="1" u="sng" baseline="0" dirty="0" smtClean="0">
                <a:latin typeface="Arial Narrow" pitchFamily="34" charset="0"/>
              </a:rPr>
              <a:t> </a:t>
            </a:r>
          </a:p>
          <a:p>
            <a:pPr>
              <a:buFontTx/>
              <a:buChar char="-"/>
            </a:pPr>
            <a:r>
              <a:rPr lang="en-US" sz="1900" b="1" baseline="0" dirty="0" smtClean="0">
                <a:latin typeface="Arial Narrow" pitchFamily="34" charset="0"/>
              </a:rPr>
              <a:t>the </a:t>
            </a:r>
            <a:r>
              <a:rPr lang="en-US" sz="1900" b="1" dirty="0" smtClean="0">
                <a:latin typeface="Arial Narrow" pitchFamily="34" charset="0"/>
              </a:rPr>
              <a:t> “</a:t>
            </a:r>
            <a:r>
              <a:rPr lang="en-US" sz="1900" b="1" u="sng" dirty="0" smtClean="0">
                <a:latin typeface="Arial Narrow" pitchFamily="34" charset="0"/>
              </a:rPr>
              <a:t>Pre-warning</a:t>
            </a:r>
            <a:r>
              <a:rPr lang="en-US" sz="1900" b="1" dirty="0" smtClean="0">
                <a:latin typeface="Arial Narrow" pitchFamily="34" charset="0"/>
              </a:rPr>
              <a:t>” of the dangerous event is not enough</a:t>
            </a:r>
          </a:p>
          <a:p>
            <a:pPr>
              <a:buFontTx/>
              <a:buChar char="-"/>
            </a:pPr>
            <a:r>
              <a:rPr lang="en-US" sz="1900" b="1" dirty="0" smtClean="0">
                <a:latin typeface="Arial Narrow" pitchFamily="34" charset="0"/>
              </a:rPr>
              <a:t> Increasing the detail and urgency of the information</a:t>
            </a:r>
          </a:p>
          <a:p>
            <a:pPr>
              <a:buFontTx/>
              <a:buChar char="-"/>
            </a:pPr>
            <a:r>
              <a:rPr lang="en-US" sz="1900" b="1" dirty="0" smtClean="0">
                <a:latin typeface="Arial Narrow" pitchFamily="34" charset="0"/>
              </a:rPr>
              <a:t>The community is expected to make immediate arrangements for its safety and security, and businesses and industry assistance</a:t>
            </a:r>
          </a:p>
          <a:p>
            <a:r>
              <a:rPr lang="fr-FR" sz="1900" b="1" dirty="0" smtClean="0">
                <a:solidFill>
                  <a:srgbClr val="FF0000"/>
                </a:solidFill>
                <a:latin typeface="Arial Narrow" pitchFamily="34" charset="0"/>
              </a:rPr>
              <a:t>FORCASTING HUMAN RESSOURCES CAPACITIES IMPROVEMENT</a:t>
            </a:r>
          </a:p>
          <a:p>
            <a:r>
              <a:rPr lang="fr-FR" sz="1900" b="1" dirty="0" smtClean="0">
                <a:latin typeface="Arial Narrow" pitchFamily="34" charset="0"/>
              </a:rPr>
              <a:t>- </a:t>
            </a:r>
            <a:r>
              <a:rPr lang="fr-FR" sz="1900" b="1" dirty="0" err="1" smtClean="0">
                <a:latin typeface="Arial Narrow" pitchFamily="34" charset="0"/>
              </a:rPr>
              <a:t>Before</a:t>
            </a:r>
            <a:r>
              <a:rPr lang="fr-FR" sz="1900" b="1" dirty="0" smtClean="0">
                <a:latin typeface="Arial Narrow" pitchFamily="34" charset="0"/>
              </a:rPr>
              <a:t> </a:t>
            </a:r>
            <a:r>
              <a:rPr lang="fr-FR" sz="1900" b="1" dirty="0" err="1" smtClean="0">
                <a:latin typeface="Arial Narrow" pitchFamily="34" charset="0"/>
              </a:rPr>
              <a:t>ending</a:t>
            </a:r>
            <a:r>
              <a:rPr lang="fr-FR" sz="1900" b="1" dirty="0" smtClean="0">
                <a:latin typeface="Arial Narrow" pitchFamily="34" charset="0"/>
              </a:rPr>
              <a:t>  </a:t>
            </a:r>
            <a:r>
              <a:rPr lang="fr-FR" sz="1900" b="1" dirty="0" err="1" smtClean="0">
                <a:latin typeface="Arial Narrow" pitchFamily="34" charset="0"/>
              </a:rPr>
              <a:t>regarding</a:t>
            </a:r>
            <a:r>
              <a:rPr lang="fr-FR" sz="1900" b="1" dirty="0" smtClean="0">
                <a:latin typeface="Arial Narrow" pitchFamily="34" charset="0"/>
              </a:rPr>
              <a:t> the last question to Madagascar</a:t>
            </a:r>
            <a:r>
              <a:rPr lang="fr-FR" sz="1900" b="1" baseline="0" dirty="0" smtClean="0">
                <a:latin typeface="Arial Narrow" pitchFamily="34" charset="0"/>
              </a:rPr>
              <a:t> </a:t>
            </a:r>
            <a:r>
              <a:rPr lang="fr-FR" sz="1900" b="1" dirty="0" err="1" smtClean="0">
                <a:latin typeface="Arial Narrow" pitchFamily="34" charset="0"/>
              </a:rPr>
              <a:t>presentation</a:t>
            </a:r>
            <a:r>
              <a:rPr lang="fr-FR" sz="1900" b="1" dirty="0" smtClean="0">
                <a:latin typeface="Arial Narrow" pitchFamily="34" charset="0"/>
              </a:rPr>
              <a:t>, </a:t>
            </a:r>
            <a:r>
              <a:rPr lang="fr-FR" sz="1900" b="1" dirty="0" err="1" smtClean="0">
                <a:latin typeface="Arial Narrow" pitchFamily="34" charset="0"/>
              </a:rPr>
              <a:t>we</a:t>
            </a:r>
            <a:r>
              <a:rPr lang="fr-FR" sz="1900" b="1" dirty="0" smtClean="0">
                <a:latin typeface="Arial Narrow" pitchFamily="34" charset="0"/>
              </a:rPr>
              <a:t> are </a:t>
            </a:r>
            <a:r>
              <a:rPr lang="fr-FR" sz="1900" b="1" dirty="0" err="1" smtClean="0">
                <a:latin typeface="Arial Narrow" pitchFamily="34" charset="0"/>
              </a:rPr>
              <a:t>suggesting</a:t>
            </a:r>
            <a:r>
              <a:rPr lang="fr-FR" sz="1900" b="1" dirty="0" smtClean="0">
                <a:latin typeface="Arial Narrow" pitchFamily="34" charset="0"/>
              </a:rPr>
              <a:t> </a:t>
            </a:r>
            <a:r>
              <a:rPr lang="fr-FR" sz="1900" b="1" dirty="0" err="1" smtClean="0">
                <a:latin typeface="Arial Narrow" pitchFamily="34" charset="0"/>
              </a:rPr>
              <a:t>toward</a:t>
            </a:r>
            <a:r>
              <a:rPr lang="fr-FR" sz="1900" b="1" baseline="0" dirty="0" smtClean="0">
                <a:latin typeface="Arial Narrow" pitchFamily="34" charset="0"/>
              </a:rPr>
              <a:t> SWFDP, </a:t>
            </a:r>
            <a:r>
              <a:rPr lang="fr-FR" sz="1900" b="1" dirty="0" err="1" smtClean="0">
                <a:latin typeface="Arial Narrow" pitchFamily="34" charset="0"/>
              </a:rPr>
              <a:t>this</a:t>
            </a:r>
            <a:r>
              <a:rPr lang="fr-FR" sz="1900" b="1" baseline="0" dirty="0" smtClean="0">
                <a:latin typeface="Arial Narrow" pitchFamily="34" charset="0"/>
              </a:rPr>
              <a:t> running </a:t>
            </a:r>
            <a:r>
              <a:rPr lang="fr-FR" sz="1900" b="1" dirty="0" err="1" smtClean="0">
                <a:latin typeface="Arial Narrow" pitchFamily="34" charset="0"/>
              </a:rPr>
              <a:t>project</a:t>
            </a:r>
            <a:r>
              <a:rPr lang="fr-FR" sz="1900" b="1" dirty="0" smtClean="0">
                <a:latin typeface="Arial Narrow" pitchFamily="34" charset="0"/>
              </a:rPr>
              <a:t>,</a:t>
            </a:r>
            <a:r>
              <a:rPr lang="fr-FR" sz="1900" b="1" baseline="0" dirty="0" smtClean="0">
                <a:latin typeface="Arial Narrow" pitchFamily="34" charset="0"/>
              </a:rPr>
              <a:t> </a:t>
            </a:r>
            <a:r>
              <a:rPr lang="fr-FR" sz="1900" b="1" dirty="0" err="1" smtClean="0">
                <a:latin typeface="Arial Narrow" pitchFamily="34" charset="0"/>
              </a:rPr>
              <a:t>somehow</a:t>
            </a:r>
            <a:r>
              <a:rPr lang="fr-FR" sz="1900" b="1" dirty="0" smtClean="0">
                <a:latin typeface="Arial Narrow" pitchFamily="34" charset="0"/>
              </a:rPr>
              <a:t> I stress on how to carry on </a:t>
            </a:r>
            <a:r>
              <a:rPr lang="fr-FR" sz="1900" b="1" u="sng" dirty="0" smtClean="0">
                <a:latin typeface="Arial Narrow" pitchFamily="34" charset="0"/>
              </a:rPr>
              <a:t>FRENCH on site training  </a:t>
            </a:r>
            <a:r>
              <a:rPr lang="fr-FR" sz="1900" b="1" dirty="0" smtClean="0">
                <a:latin typeface="Arial Narrow" pitchFamily="34" charset="0"/>
              </a:rPr>
              <a:t>to </a:t>
            </a:r>
            <a:r>
              <a:rPr lang="fr-FR" sz="1900" b="1" dirty="0" err="1" smtClean="0">
                <a:latin typeface="Arial Narrow" pitchFamily="34" charset="0"/>
              </a:rPr>
              <a:t>solve</a:t>
            </a:r>
            <a:r>
              <a:rPr lang="fr-FR" sz="1900" b="1" dirty="0" smtClean="0">
                <a:latin typeface="Arial Narrow" pitchFamily="34" charset="0"/>
              </a:rPr>
              <a:t> the</a:t>
            </a:r>
            <a:r>
              <a:rPr lang="fr-FR" sz="1900" b="1" baseline="0" dirty="0" smtClean="0">
                <a:latin typeface="Arial Narrow" pitchFamily="34" charset="0"/>
              </a:rPr>
              <a:t> </a:t>
            </a:r>
            <a:r>
              <a:rPr lang="fr-FR" sz="1900" b="1" baseline="0" dirty="0" err="1" smtClean="0">
                <a:latin typeface="Arial Narrow" pitchFamily="34" charset="0"/>
              </a:rPr>
              <a:t>problem</a:t>
            </a:r>
            <a:r>
              <a:rPr lang="fr-FR" sz="1900" b="1" baseline="0" dirty="0" smtClean="0">
                <a:latin typeface="Arial Narrow" pitchFamily="34" charset="0"/>
              </a:rPr>
              <a:t> of </a:t>
            </a:r>
            <a:r>
              <a:rPr lang="fr-FR" sz="1900" b="1" baseline="0" dirty="0" err="1" smtClean="0">
                <a:latin typeface="Arial Narrow" pitchFamily="34" charset="0"/>
              </a:rPr>
              <a:t>lack</a:t>
            </a:r>
            <a:r>
              <a:rPr lang="fr-FR" sz="1900" b="1" baseline="0" dirty="0" smtClean="0">
                <a:latin typeface="Arial Narrow" pitchFamily="34" charset="0"/>
              </a:rPr>
              <a:t> of </a:t>
            </a:r>
            <a:r>
              <a:rPr lang="fr-FR" sz="1900" b="1" baseline="0" dirty="0" err="1" smtClean="0">
                <a:latin typeface="Arial Narrow" pitchFamily="34" charset="0"/>
              </a:rPr>
              <a:t>forecasting</a:t>
            </a:r>
            <a:r>
              <a:rPr lang="fr-FR" sz="1900" b="1" baseline="0" dirty="0" smtClean="0">
                <a:latin typeface="Arial Narrow" pitchFamily="34" charset="0"/>
              </a:rPr>
              <a:t> staff (</a:t>
            </a:r>
            <a:r>
              <a:rPr lang="fr-FR" sz="1900" b="1" baseline="0" dirty="0" err="1" smtClean="0">
                <a:latin typeface="Arial Narrow" pitchFamily="34" charset="0"/>
              </a:rPr>
              <a:t>capacities</a:t>
            </a:r>
            <a:r>
              <a:rPr lang="fr-FR" sz="1900" b="1" baseline="0" dirty="0" smtClean="0">
                <a:latin typeface="Arial Narrow" pitchFamily="34" charset="0"/>
              </a:rPr>
              <a:t> </a:t>
            </a:r>
            <a:r>
              <a:rPr lang="fr-FR" sz="1900" b="1" baseline="0" dirty="0" err="1" smtClean="0">
                <a:latin typeface="Arial Narrow" pitchFamily="34" charset="0"/>
              </a:rPr>
              <a:t>emprovement</a:t>
            </a:r>
            <a:r>
              <a:rPr lang="fr-FR" sz="1900" b="1" baseline="0" dirty="0" smtClean="0">
                <a:latin typeface="Arial Narrow" pitchFamily="34" charset="0"/>
              </a:rPr>
              <a:t> and </a:t>
            </a:r>
            <a:r>
              <a:rPr lang="fr-FR" sz="1900" b="1" baseline="0" dirty="0" err="1" smtClean="0">
                <a:latin typeface="Arial Narrow" pitchFamily="34" charset="0"/>
              </a:rPr>
              <a:t>increasing</a:t>
            </a:r>
            <a:r>
              <a:rPr lang="fr-FR" sz="1900" b="1" baseline="0" dirty="0" smtClean="0">
                <a:latin typeface="Arial Narrow" pitchFamily="34" charset="0"/>
              </a:rPr>
              <a:t> in </a:t>
            </a:r>
            <a:r>
              <a:rPr lang="fr-FR" sz="1900" b="1" baseline="0" dirty="0" err="1" smtClean="0">
                <a:latin typeface="Arial Narrow" pitchFamily="34" charset="0"/>
              </a:rPr>
              <a:t>number</a:t>
            </a:r>
            <a:r>
              <a:rPr lang="fr-FR" sz="1900" b="1" baseline="0" dirty="0" smtClean="0">
                <a:latin typeface="Arial Narrow" pitchFamily="34" charset="0"/>
              </a:rPr>
              <a:t>)</a:t>
            </a:r>
            <a:endParaRPr lang="fr-FR" sz="1900" b="1" dirty="0" smtClean="0">
              <a:latin typeface="Arial Narrow" pitchFamily="34" charset="0"/>
            </a:endParaRPr>
          </a:p>
          <a:p>
            <a:endParaRPr lang="fr-FR" sz="1900" b="1" dirty="0" smtClean="0">
              <a:latin typeface="Arial Narrow" pitchFamily="34" charset="0"/>
            </a:endParaRPr>
          </a:p>
          <a:p>
            <a:endParaRPr lang="fr-FR" sz="1900" dirty="0" smtClean="0">
              <a:latin typeface="Arial Narrow" pitchFamily="34" charset="0"/>
            </a:endParaRPr>
          </a:p>
          <a:p>
            <a:endParaRPr lang="fr-FR" sz="1900" dirty="0">
              <a:latin typeface="Arial Narrow" pitchFamily="34" charset="0"/>
            </a:endParaRPr>
          </a:p>
        </p:txBody>
      </p:sp>
      <p:sp>
        <p:nvSpPr>
          <p:cNvPr id="4" name="Espace réservé du numéro de diapositive 3"/>
          <p:cNvSpPr>
            <a:spLocks noGrp="1"/>
          </p:cNvSpPr>
          <p:nvPr>
            <p:ph type="sldNum" sz="quarter" idx="10"/>
          </p:nvPr>
        </p:nvSpPr>
        <p:spPr/>
        <p:txBody>
          <a:bodyPr/>
          <a:lstStyle/>
          <a:p>
            <a:fld id="{BE47EB2A-8088-4B8B-918F-5EC45136FBDD}" type="slidenum">
              <a:rPr lang="fr-FR" smtClean="0"/>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51B2E3D-EC5A-4CAC-B02E-8AEB9B36974B}" type="datetimeFigureOut">
              <a:rPr lang="fr-FR" smtClean="0"/>
              <a:pPr/>
              <a:t>15/11/2015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3503E97-5AAD-4239-A237-C50811C6B5A6}" type="slidenum">
              <a:rPr lang="fr-FR" smtClean="0"/>
              <a:pPr/>
              <a:t>‹N°›</a:t>
            </a:fld>
            <a:endParaRPr lang="fr-FR" dirty="0"/>
          </a:p>
        </p:txBody>
      </p:sp>
    </p:spTree>
    <p:extLst>
      <p:ext uri="{BB962C8B-B14F-4D97-AF65-F5344CB8AC3E}">
        <p14:creationId xmlns="" xmlns:p14="http://schemas.microsoft.com/office/powerpoint/2010/main" val="3764671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1B2E3D-EC5A-4CAC-B02E-8AEB9B36974B}" type="datetimeFigureOut">
              <a:rPr lang="fr-FR" smtClean="0"/>
              <a:pPr/>
              <a:t>15/11/2015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3503E97-5AAD-4239-A237-C50811C6B5A6}" type="slidenum">
              <a:rPr lang="fr-FR" smtClean="0"/>
              <a:pPr/>
              <a:t>‹N°›</a:t>
            </a:fld>
            <a:endParaRPr lang="fr-FR" dirty="0"/>
          </a:p>
        </p:txBody>
      </p:sp>
    </p:spTree>
    <p:extLst>
      <p:ext uri="{BB962C8B-B14F-4D97-AF65-F5344CB8AC3E}">
        <p14:creationId xmlns="" xmlns:p14="http://schemas.microsoft.com/office/powerpoint/2010/main" val="254371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1B2E3D-EC5A-4CAC-B02E-8AEB9B36974B}" type="datetimeFigureOut">
              <a:rPr lang="fr-FR" smtClean="0"/>
              <a:pPr/>
              <a:t>15/11/2015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3503E97-5AAD-4239-A237-C50811C6B5A6}" type="slidenum">
              <a:rPr lang="fr-FR" smtClean="0"/>
              <a:pPr/>
              <a:t>‹N°›</a:t>
            </a:fld>
            <a:endParaRPr lang="fr-FR" dirty="0"/>
          </a:p>
        </p:txBody>
      </p:sp>
    </p:spTree>
    <p:extLst>
      <p:ext uri="{BB962C8B-B14F-4D97-AF65-F5344CB8AC3E}">
        <p14:creationId xmlns="" xmlns:p14="http://schemas.microsoft.com/office/powerpoint/2010/main" val="17263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1B2E3D-EC5A-4CAC-B02E-8AEB9B36974B}" type="datetimeFigureOut">
              <a:rPr lang="fr-FR" smtClean="0"/>
              <a:pPr/>
              <a:t>15/11/2015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3503E97-5AAD-4239-A237-C50811C6B5A6}" type="slidenum">
              <a:rPr lang="fr-FR" smtClean="0"/>
              <a:pPr/>
              <a:t>‹N°›</a:t>
            </a:fld>
            <a:endParaRPr lang="fr-FR" dirty="0"/>
          </a:p>
        </p:txBody>
      </p:sp>
    </p:spTree>
    <p:extLst>
      <p:ext uri="{BB962C8B-B14F-4D97-AF65-F5344CB8AC3E}">
        <p14:creationId xmlns="" xmlns:p14="http://schemas.microsoft.com/office/powerpoint/2010/main" val="290020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51B2E3D-EC5A-4CAC-B02E-8AEB9B36974B}" type="datetimeFigureOut">
              <a:rPr lang="fr-FR" smtClean="0"/>
              <a:pPr/>
              <a:t>15/11/2015</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3503E97-5AAD-4239-A237-C50811C6B5A6}" type="slidenum">
              <a:rPr lang="fr-FR" smtClean="0"/>
              <a:pPr/>
              <a:t>‹N°›</a:t>
            </a:fld>
            <a:endParaRPr lang="fr-FR" dirty="0"/>
          </a:p>
        </p:txBody>
      </p:sp>
    </p:spTree>
    <p:extLst>
      <p:ext uri="{BB962C8B-B14F-4D97-AF65-F5344CB8AC3E}">
        <p14:creationId xmlns="" xmlns:p14="http://schemas.microsoft.com/office/powerpoint/2010/main" val="182436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51B2E3D-EC5A-4CAC-B02E-8AEB9B36974B}" type="datetimeFigureOut">
              <a:rPr lang="fr-FR" smtClean="0"/>
              <a:pPr/>
              <a:t>15/11/2015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3503E97-5AAD-4239-A237-C50811C6B5A6}" type="slidenum">
              <a:rPr lang="fr-FR" smtClean="0"/>
              <a:pPr/>
              <a:t>‹N°›</a:t>
            </a:fld>
            <a:endParaRPr lang="fr-FR" dirty="0"/>
          </a:p>
        </p:txBody>
      </p:sp>
    </p:spTree>
    <p:extLst>
      <p:ext uri="{BB962C8B-B14F-4D97-AF65-F5344CB8AC3E}">
        <p14:creationId xmlns="" xmlns:p14="http://schemas.microsoft.com/office/powerpoint/2010/main" val="384964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51B2E3D-EC5A-4CAC-B02E-8AEB9B36974B}" type="datetimeFigureOut">
              <a:rPr lang="fr-FR" smtClean="0"/>
              <a:pPr/>
              <a:t>15/11/2015</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3503E97-5AAD-4239-A237-C50811C6B5A6}" type="slidenum">
              <a:rPr lang="fr-FR" smtClean="0"/>
              <a:pPr/>
              <a:t>‹N°›</a:t>
            </a:fld>
            <a:endParaRPr lang="fr-FR" dirty="0"/>
          </a:p>
        </p:txBody>
      </p:sp>
    </p:spTree>
    <p:extLst>
      <p:ext uri="{BB962C8B-B14F-4D97-AF65-F5344CB8AC3E}">
        <p14:creationId xmlns="" xmlns:p14="http://schemas.microsoft.com/office/powerpoint/2010/main" val="172986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51B2E3D-EC5A-4CAC-B02E-8AEB9B36974B}" type="datetimeFigureOut">
              <a:rPr lang="fr-FR" smtClean="0"/>
              <a:pPr/>
              <a:t>15/11/2015</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3503E97-5AAD-4239-A237-C50811C6B5A6}" type="slidenum">
              <a:rPr lang="fr-FR" smtClean="0"/>
              <a:pPr/>
              <a:t>‹N°›</a:t>
            </a:fld>
            <a:endParaRPr lang="fr-FR" dirty="0"/>
          </a:p>
        </p:txBody>
      </p:sp>
    </p:spTree>
    <p:extLst>
      <p:ext uri="{BB962C8B-B14F-4D97-AF65-F5344CB8AC3E}">
        <p14:creationId xmlns="" xmlns:p14="http://schemas.microsoft.com/office/powerpoint/2010/main" val="311961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51B2E3D-EC5A-4CAC-B02E-8AEB9B36974B}" type="datetimeFigureOut">
              <a:rPr lang="fr-FR" smtClean="0"/>
              <a:pPr/>
              <a:t>15/11/2015</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3503E97-5AAD-4239-A237-C50811C6B5A6}" type="slidenum">
              <a:rPr lang="fr-FR" smtClean="0"/>
              <a:pPr/>
              <a:t>‹N°›</a:t>
            </a:fld>
            <a:endParaRPr lang="fr-FR" dirty="0"/>
          </a:p>
        </p:txBody>
      </p:sp>
    </p:spTree>
    <p:extLst>
      <p:ext uri="{BB962C8B-B14F-4D97-AF65-F5344CB8AC3E}">
        <p14:creationId xmlns="" xmlns:p14="http://schemas.microsoft.com/office/powerpoint/2010/main" val="324500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51B2E3D-EC5A-4CAC-B02E-8AEB9B36974B}" type="datetimeFigureOut">
              <a:rPr lang="fr-FR" smtClean="0"/>
              <a:pPr/>
              <a:t>15/11/2015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3503E97-5AAD-4239-A237-C50811C6B5A6}" type="slidenum">
              <a:rPr lang="fr-FR" smtClean="0"/>
              <a:pPr/>
              <a:t>‹N°›</a:t>
            </a:fld>
            <a:endParaRPr lang="fr-FR" dirty="0"/>
          </a:p>
        </p:txBody>
      </p:sp>
    </p:spTree>
    <p:extLst>
      <p:ext uri="{BB962C8B-B14F-4D97-AF65-F5344CB8AC3E}">
        <p14:creationId xmlns="" xmlns:p14="http://schemas.microsoft.com/office/powerpoint/2010/main" val="347966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51B2E3D-EC5A-4CAC-B02E-8AEB9B36974B}" type="datetimeFigureOut">
              <a:rPr lang="fr-FR" smtClean="0"/>
              <a:pPr/>
              <a:t>15/11/2015</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3503E97-5AAD-4239-A237-C50811C6B5A6}" type="slidenum">
              <a:rPr lang="fr-FR" smtClean="0"/>
              <a:pPr/>
              <a:t>‹N°›</a:t>
            </a:fld>
            <a:endParaRPr lang="fr-FR" dirty="0"/>
          </a:p>
        </p:txBody>
      </p:sp>
    </p:spTree>
    <p:extLst>
      <p:ext uri="{BB962C8B-B14F-4D97-AF65-F5344CB8AC3E}">
        <p14:creationId xmlns="" xmlns:p14="http://schemas.microsoft.com/office/powerpoint/2010/main" val="12855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B2E3D-EC5A-4CAC-B02E-8AEB9B36974B}" type="datetimeFigureOut">
              <a:rPr lang="fr-FR" smtClean="0"/>
              <a:pPr/>
              <a:t>15/11/2015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03E97-5AAD-4239-A237-C50811C6B5A6}" type="slidenum">
              <a:rPr lang="fr-FR" smtClean="0"/>
              <a:pPr/>
              <a:t>‹N°›</a:t>
            </a:fld>
            <a:endParaRPr lang="fr-FR" dirty="0"/>
          </a:p>
        </p:txBody>
      </p:sp>
    </p:spTree>
    <p:extLst>
      <p:ext uri="{BB962C8B-B14F-4D97-AF65-F5344CB8AC3E}">
        <p14:creationId xmlns="" xmlns:p14="http://schemas.microsoft.com/office/powerpoint/2010/main" val="2456231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38.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hyperlink" Target="http://www.meteomadagascar.mg/" TargetMode="External"/><Relationship Id="rId4" Type="http://schemas.openxmlformats.org/officeDocument/2006/relationships/hyperlink" Target="http://www.transport.gov.m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package" Target="../embeddings/Mod_le_Microsoft_Office_PowerPoint_20072.sldx"/><Relationship Id="rId4" Type="http://schemas.openxmlformats.org/officeDocument/2006/relationships/package" Target="../embeddings/Mod_le_Microsoft_Office_PowerPoint_20071.sl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a:xfrm>
            <a:off x="1043608" y="1700808"/>
            <a:ext cx="7772400" cy="2465389"/>
          </a:xfrm>
          <a:prstGeom prst="rect">
            <a:avLst/>
          </a:prstGeom>
          <a:ln>
            <a:solidFill>
              <a:schemeClr val="accent1"/>
            </a:solidFill>
          </a:ln>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
            </a:r>
            <a:br>
              <a:rPr lang="en-US" b="1" dirty="0" smtClean="0"/>
            </a:br>
            <a:r>
              <a:rPr lang="en-US" b="1" dirty="0" smtClean="0"/>
              <a:t>DESCRIPTION OF PUBLIC WEATHER </a:t>
            </a:r>
          </a:p>
          <a:p>
            <a:r>
              <a:rPr lang="en-US" b="1" dirty="0" smtClean="0"/>
              <a:t>AND WARNING SERVICES </a:t>
            </a:r>
            <a:br>
              <a:rPr lang="en-US" b="1" dirty="0" smtClean="0"/>
            </a:br>
            <a:r>
              <a:rPr lang="en-US" b="1" dirty="0" smtClean="0"/>
              <a:t>IN</a:t>
            </a:r>
            <a:br>
              <a:rPr lang="en-US" b="1" dirty="0" smtClean="0"/>
            </a:br>
            <a:r>
              <a:rPr lang="en-US" b="1" dirty="0" smtClean="0"/>
              <a:t>MADAGASCAR</a:t>
            </a:r>
            <a:r>
              <a:rPr lang="fr-FR" b="1" dirty="0" smtClean="0"/>
              <a:t/>
            </a:r>
            <a:br>
              <a:rPr lang="fr-FR" b="1" dirty="0" smtClean="0"/>
            </a:br>
            <a:endParaRPr lang="fr-FR" sz="2700" b="1" dirty="0"/>
          </a:p>
        </p:txBody>
      </p:sp>
      <p:sp>
        <p:nvSpPr>
          <p:cNvPr id="8" name="ZoneTexte 7"/>
          <p:cNvSpPr txBox="1"/>
          <p:nvPr/>
        </p:nvSpPr>
        <p:spPr>
          <a:xfrm>
            <a:off x="-36512" y="4149080"/>
            <a:ext cx="9144000" cy="2616101"/>
          </a:xfrm>
          <a:prstGeom prst="rect">
            <a:avLst/>
          </a:prstGeom>
          <a:noFill/>
          <a:ln w="38100">
            <a:solidFill>
              <a:srgbClr val="0000FF"/>
            </a:solidFill>
          </a:ln>
        </p:spPr>
        <p:txBody>
          <a:bodyPr wrap="square" rtlCol="0">
            <a:spAutoFit/>
          </a:bodyPr>
          <a:lstStyle/>
          <a:p>
            <a:pPr algn="ctr"/>
            <a:r>
              <a:rPr lang="fr-FR" sz="2800" dirty="0" smtClean="0">
                <a:latin typeface="Arial Narrow" pitchFamily="34" charset="0"/>
              </a:rPr>
              <a:t>with</a:t>
            </a:r>
          </a:p>
          <a:p>
            <a:pPr algn="ctr"/>
            <a:r>
              <a:rPr lang="fr-FR" sz="2800" dirty="0" smtClean="0">
                <a:latin typeface="Arial Narrow" pitchFamily="34" charset="0"/>
              </a:rPr>
              <a:t>Mrs. </a:t>
            </a:r>
            <a:r>
              <a:rPr lang="fr-FR" sz="2800" b="1" dirty="0" smtClean="0">
                <a:latin typeface="Arial Narrow" pitchFamily="34" charset="0"/>
              </a:rPr>
              <a:t>Balsama RABETOKOTANY </a:t>
            </a:r>
          </a:p>
          <a:p>
            <a:pPr algn="ctr"/>
            <a:r>
              <a:rPr lang="fr-FR" sz="2400" i="1" dirty="0" smtClean="0">
                <a:solidFill>
                  <a:srgbClr val="0000FF"/>
                </a:solidFill>
                <a:latin typeface="Arial Narrow" pitchFamily="34" charset="0"/>
              </a:rPr>
              <a:t>Ingénieur Principal de la Météorologie-Planificateur Principal de Développement</a:t>
            </a:r>
          </a:p>
          <a:p>
            <a:pPr algn="ctr"/>
            <a:r>
              <a:rPr lang="fr-FR" sz="2800" b="1" dirty="0" smtClean="0">
                <a:latin typeface="Arial Narrow" pitchFamily="34" charset="0"/>
              </a:rPr>
              <a:t>Directeur des Exploitations Météorologiques </a:t>
            </a:r>
            <a:r>
              <a:rPr lang="fr-FR" sz="2600" dirty="0" smtClean="0">
                <a:latin typeface="Arial Narrow" pitchFamily="34" charset="0"/>
              </a:rPr>
              <a:t>(et Hydrologiques</a:t>
            </a:r>
            <a:r>
              <a:rPr lang="fr-FR" sz="2600" b="1" dirty="0" smtClean="0">
                <a:latin typeface="Arial Narrow" pitchFamily="34" charset="0"/>
              </a:rPr>
              <a:t>)</a:t>
            </a:r>
          </a:p>
          <a:p>
            <a:pPr algn="ctr"/>
            <a:r>
              <a:rPr lang="fr-FR" sz="2800" b="1" dirty="0" smtClean="0">
                <a:latin typeface="Arial Narrow" pitchFamily="34" charset="0"/>
              </a:rPr>
              <a:t>Direction Générale de la Météorologie</a:t>
            </a:r>
          </a:p>
          <a:p>
            <a:pPr algn="ctr"/>
            <a:r>
              <a:rPr lang="fr-FR" sz="2800" b="1" dirty="0" smtClean="0">
                <a:solidFill>
                  <a:srgbClr val="0000FF"/>
                </a:solidFill>
                <a:latin typeface="Arial Narrow" pitchFamily="34" charset="0"/>
              </a:rPr>
              <a:t>SMHN -- MADAGASCAR</a:t>
            </a:r>
            <a:endParaRPr lang="fr-FR" sz="2800" dirty="0">
              <a:solidFill>
                <a:srgbClr val="0000FF"/>
              </a:solidFill>
              <a:latin typeface="Arial Narrow" pitchFamily="34" charset="0"/>
            </a:endParaRPr>
          </a:p>
        </p:txBody>
      </p:sp>
      <p:pic>
        <p:nvPicPr>
          <p:cNvPr id="2050" name="Picture 2"/>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7471969" y="24012"/>
            <a:ext cx="1672032" cy="16596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35496" y="88176"/>
            <a:ext cx="8424936" cy="1631216"/>
          </a:xfrm>
          <a:prstGeom prst="rect">
            <a:avLst/>
          </a:prstGeom>
          <a:noFill/>
        </p:spPr>
        <p:txBody>
          <a:bodyPr wrap="square" rtlCol="0">
            <a:spAutoFit/>
          </a:bodyPr>
          <a:lstStyle/>
          <a:p>
            <a:pPr algn="ctr"/>
            <a:r>
              <a:rPr lang="fr-FR" sz="2800" b="1" i="1" dirty="0" smtClean="0">
                <a:solidFill>
                  <a:srgbClr val="0000FF"/>
                </a:solidFill>
                <a:latin typeface="Arial Black" pitchFamily="34" charset="0"/>
              </a:rPr>
              <a:t>       SWFDP- </a:t>
            </a:r>
            <a:r>
              <a:rPr lang="en-US" sz="2400" b="1" dirty="0" smtClean="0"/>
              <a:t>SEVERE WEATHER FORECASTING</a:t>
            </a:r>
          </a:p>
          <a:p>
            <a:pPr algn="ctr"/>
            <a:r>
              <a:rPr lang="en-US" sz="2400" b="1" dirty="0" smtClean="0"/>
              <a:t>DEMONSTRATION </a:t>
            </a:r>
            <a:r>
              <a:rPr lang="en-US" sz="2400" b="1" dirty="0"/>
              <a:t>PROJECT- Event -Southern </a:t>
            </a:r>
            <a:r>
              <a:rPr lang="en-US" sz="2400" b="1" dirty="0" smtClean="0"/>
              <a:t>Africa</a:t>
            </a:r>
          </a:p>
          <a:p>
            <a:pPr algn="ctr"/>
            <a:r>
              <a:rPr lang="en-US" sz="2400" b="1" dirty="0" smtClean="0"/>
              <a:t> </a:t>
            </a:r>
            <a:r>
              <a:rPr lang="en-US" sz="2400" b="1" dirty="0"/>
              <a:t>RTC Pretoria </a:t>
            </a:r>
            <a:r>
              <a:rPr lang="en-US" sz="2400" b="1" dirty="0" smtClean="0"/>
              <a:t>16-20 </a:t>
            </a:r>
            <a:r>
              <a:rPr lang="en-US" sz="2400" b="1" dirty="0"/>
              <a:t>November 2015</a:t>
            </a:r>
          </a:p>
          <a:p>
            <a:pPr algn="ctr"/>
            <a:endParaRPr lang="fr-FR" sz="2400" b="1" i="1" dirty="0">
              <a:latin typeface="Arial Narrow" pitchFamily="34" charset="0"/>
            </a:endParaRPr>
          </a:p>
        </p:txBody>
      </p:sp>
      <p:grpSp>
        <p:nvGrpSpPr>
          <p:cNvPr id="11" name="Groupe 10"/>
          <p:cNvGrpSpPr/>
          <p:nvPr/>
        </p:nvGrpSpPr>
        <p:grpSpPr>
          <a:xfrm rot="20337984">
            <a:off x="164575" y="1586200"/>
            <a:ext cx="1739441" cy="1844689"/>
            <a:chOff x="35496" y="126843"/>
            <a:chExt cx="1207518" cy="1245204"/>
          </a:xfrm>
        </p:grpSpPr>
        <p:pic>
          <p:nvPicPr>
            <p:cNvPr id="12" name="Picture 6" descr="madagascar"/>
            <p:cNvPicPr>
              <a:picLocks noChangeAspect="1" noChangeArrowheads="1" noCrop="1"/>
            </p:cNvPicPr>
            <p:nvPr/>
          </p:nvPicPr>
          <p:blipFill>
            <a:blip r:embed="rId5" cstate="print"/>
            <a:srcRect/>
            <a:stretch>
              <a:fillRect/>
            </a:stretch>
          </p:blipFill>
          <p:spPr bwMode="auto">
            <a:xfrm rot="20573506">
              <a:off x="64513" y="126843"/>
              <a:ext cx="1178501" cy="864096"/>
            </a:xfrm>
            <a:prstGeom prst="rect">
              <a:avLst/>
            </a:prstGeom>
            <a:noFill/>
            <a:ln w="9525">
              <a:noFill/>
              <a:miter lim="800000"/>
              <a:headEnd/>
              <a:tailEnd/>
            </a:ln>
          </p:spPr>
        </p:pic>
        <p:cxnSp>
          <p:nvCxnSpPr>
            <p:cNvPr id="13" name="Connecteur droit 12"/>
            <p:cNvCxnSpPr/>
            <p:nvPr/>
          </p:nvCxnSpPr>
          <p:spPr>
            <a:xfrm>
              <a:off x="35496" y="404664"/>
              <a:ext cx="266700" cy="967383"/>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20460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lum bright="70000" contrast="-70000"/>
          </a:blip>
          <a:srcRect l="3124" t="3063"/>
          <a:stretch>
            <a:fillRect/>
          </a:stretch>
        </p:blipFill>
        <p:spPr bwMode="auto">
          <a:xfrm>
            <a:off x="0" y="1000108"/>
            <a:ext cx="9144032" cy="5500702"/>
          </a:xfrm>
          <a:prstGeom prst="rect">
            <a:avLst/>
          </a:prstGeom>
          <a:noFill/>
          <a:ln w="9525">
            <a:noFill/>
            <a:miter lim="800000"/>
            <a:headEnd/>
            <a:tailEnd/>
          </a:ln>
          <a:effectLst/>
        </p:spPr>
      </p:pic>
      <p:pic>
        <p:nvPicPr>
          <p:cNvPr id="6" name="Picture 2" descr="C:\Users\Linah\Desktop\logo_MTTM.jpg"/>
          <p:cNvPicPr>
            <a:picLocks noChangeAspect="1" noChangeArrowheads="1"/>
          </p:cNvPicPr>
          <p:nvPr/>
        </p:nvPicPr>
        <p:blipFill>
          <a:blip r:embed="rId4" cstate="print"/>
          <a:srcRect r="5556" b="2916"/>
          <a:stretch>
            <a:fillRect/>
          </a:stretch>
        </p:blipFill>
        <p:spPr bwMode="auto">
          <a:xfrm>
            <a:off x="214283" y="142877"/>
            <a:ext cx="1214445" cy="1214421"/>
          </a:xfrm>
          <a:prstGeom prst="ellipse">
            <a:avLst/>
          </a:prstGeom>
          <a:ln>
            <a:noFill/>
          </a:ln>
          <a:effectLst>
            <a:softEdge rad="12700"/>
          </a:effectLst>
        </p:spPr>
      </p:pic>
      <p:pic>
        <p:nvPicPr>
          <p:cNvPr id="7" name="Picture 3" descr="C:\Users\Linah\Desktop\logo_meteo .jpg"/>
          <p:cNvPicPr>
            <a:picLocks noChangeAspect="1" noChangeArrowheads="1"/>
          </p:cNvPicPr>
          <p:nvPr/>
        </p:nvPicPr>
        <p:blipFill>
          <a:blip r:embed="rId5" cstate="print"/>
          <a:srcRect l="24180" r="23692" b="13333"/>
          <a:stretch>
            <a:fillRect/>
          </a:stretch>
        </p:blipFill>
        <p:spPr bwMode="auto">
          <a:xfrm>
            <a:off x="7524328" y="71438"/>
            <a:ext cx="1262514" cy="1214422"/>
          </a:xfrm>
          <a:prstGeom prst="ellipse">
            <a:avLst/>
          </a:prstGeom>
          <a:ln>
            <a:noFill/>
          </a:ln>
          <a:effectLst>
            <a:softEdge rad="112500"/>
          </a:effectLst>
        </p:spPr>
      </p:pic>
      <p:sp>
        <p:nvSpPr>
          <p:cNvPr id="8" name="Espace réservé de la date 7"/>
          <p:cNvSpPr>
            <a:spLocks noGrp="1"/>
          </p:cNvSpPr>
          <p:nvPr>
            <p:ph type="dt" sz="half" idx="10"/>
          </p:nvPr>
        </p:nvSpPr>
        <p:spPr>
          <a:xfrm>
            <a:off x="179512" y="6356350"/>
            <a:ext cx="2133600" cy="365125"/>
          </a:xfrm>
        </p:spPr>
        <p:txBody>
          <a:bodyPr/>
          <a:lstStyle/>
          <a:p>
            <a:r>
              <a:rPr lang="fr-FR" b="1" dirty="0" smtClean="0">
                <a:latin typeface="Arial Black" pitchFamily="34" charset="0"/>
              </a:rPr>
              <a:t>27/05/2015</a:t>
            </a:r>
            <a:endParaRPr lang="fr-FR" b="1" dirty="0">
              <a:latin typeface="Arial Black" pitchFamily="34" charset="0"/>
            </a:endParaRPr>
          </a:p>
        </p:txBody>
      </p:sp>
      <p:sp>
        <p:nvSpPr>
          <p:cNvPr id="9" name="Espace réservé du numéro de diapositive 8"/>
          <p:cNvSpPr>
            <a:spLocks noGrp="1"/>
          </p:cNvSpPr>
          <p:nvPr>
            <p:ph type="sldNum" sz="quarter" idx="12"/>
          </p:nvPr>
        </p:nvSpPr>
        <p:spPr/>
        <p:txBody>
          <a:bodyPr/>
          <a:lstStyle/>
          <a:p>
            <a:fld id="{D6453D3F-30A4-437C-A3E0-A89D25BE11F5}" type="slidenum">
              <a:rPr lang="fr-FR" smtClean="0"/>
              <a:pPr/>
              <a:t>10</a:t>
            </a:fld>
            <a:endParaRPr lang="fr-FR" dirty="0"/>
          </a:p>
        </p:txBody>
      </p:sp>
      <p:sp>
        <p:nvSpPr>
          <p:cNvPr id="10" name="ZoneTexte 9"/>
          <p:cNvSpPr txBox="1"/>
          <p:nvPr/>
        </p:nvSpPr>
        <p:spPr>
          <a:xfrm>
            <a:off x="1691680" y="107921"/>
            <a:ext cx="5976664" cy="584775"/>
          </a:xfrm>
          <a:prstGeom prst="rect">
            <a:avLst/>
          </a:prstGeom>
          <a:noFill/>
        </p:spPr>
        <p:txBody>
          <a:bodyPr wrap="square" rtlCol="0">
            <a:spAutoFit/>
          </a:bodyPr>
          <a:lstStyle/>
          <a:p>
            <a:pPr algn="ctr"/>
            <a:r>
              <a:rPr lang="fr-FR" sz="3200" b="1" dirty="0" smtClean="0">
                <a:solidFill>
                  <a:schemeClr val="tx2">
                    <a:lumMod val="60000"/>
                    <a:lumOff val="40000"/>
                  </a:schemeClr>
                </a:solidFill>
                <a:effectLst>
                  <a:outerShdw blurRad="38100" dist="38100" dir="2700000" algn="tl">
                    <a:srgbClr val="000000">
                      <a:alpha val="43137"/>
                    </a:srgbClr>
                  </a:outerShdw>
                </a:effectLst>
                <a:latin typeface="Comic Sans MS" pitchFamily="66" charset="0"/>
              </a:rPr>
              <a:t>PERSPECTIVES</a:t>
            </a:r>
          </a:p>
        </p:txBody>
      </p:sp>
      <p:sp>
        <p:nvSpPr>
          <p:cNvPr id="11" name="Sous-titre 2"/>
          <p:cNvSpPr txBox="1">
            <a:spLocks/>
          </p:cNvSpPr>
          <p:nvPr/>
        </p:nvSpPr>
        <p:spPr>
          <a:xfrm>
            <a:off x="323528" y="1268760"/>
            <a:ext cx="8424936" cy="5112568"/>
          </a:xfrm>
          <a:prstGeom prst="rect">
            <a:avLst/>
          </a:prstGeom>
          <a:ln w="57150">
            <a:solidFill>
              <a:srgbClr val="00FFFF"/>
            </a:solid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fr-FR" sz="2800" b="1" dirty="0" smtClean="0"/>
              <a:t>PRIORITY</a:t>
            </a:r>
            <a:r>
              <a:rPr kumimoji="0" lang="fr-FR" sz="2800" b="1" i="0" u="none" strike="noStrike" kern="1200" cap="none" spc="0" normalizeH="0" baseline="0" noProof="0" dirty="0" smtClean="0">
                <a:ln>
                  <a:noFill/>
                </a:ln>
                <a:effectLst/>
                <a:uLnTx/>
                <a:uFillTx/>
                <a:latin typeface="+mn-lt"/>
                <a:ea typeface="+mn-ea"/>
                <a:cs typeface="+mn-cs"/>
              </a:rPr>
              <a:t>:  </a:t>
            </a:r>
            <a:r>
              <a:rPr lang="fr-FR" sz="2800" b="1" dirty="0" smtClean="0"/>
              <a:t>7</a:t>
            </a:r>
            <a:r>
              <a:rPr kumimoji="0" lang="fr-FR" sz="2800" b="1" i="0" u="none" strike="noStrike" kern="1200" cap="none" spc="0" normalizeH="0" baseline="0" noProof="0" dirty="0" smtClean="0">
                <a:ln>
                  <a:noFill/>
                </a:ln>
                <a:effectLst/>
                <a:uLnTx/>
                <a:uFillTx/>
                <a:latin typeface="+mn-lt"/>
                <a:ea typeface="+mn-ea"/>
                <a:cs typeface="+mn-cs"/>
              </a:rPr>
              <a:t> AWS (stations automatiques d’observation)</a:t>
            </a:r>
            <a:r>
              <a:rPr kumimoji="0" lang="fr-FR" sz="2800" b="1" i="0" u="none" strike="noStrike" kern="1200" cap="none" spc="0" normalizeH="0" noProof="0" dirty="0" smtClean="0">
                <a:ln>
                  <a:noFill/>
                </a:ln>
                <a:effectLst/>
                <a:uLnTx/>
                <a:uFillTx/>
                <a:latin typeface="+mn-lt"/>
                <a:ea typeface="+mn-ea"/>
                <a:cs typeface="+mn-cs"/>
              </a:rPr>
              <a:t> Installation </a:t>
            </a:r>
            <a:r>
              <a:rPr kumimoji="0" lang="fr-FR" sz="2800" b="1" i="0" u="none" strike="noStrike" kern="1200" cap="none" spc="0" normalizeH="0" baseline="0" noProof="0" dirty="0" smtClean="0">
                <a:ln>
                  <a:noFill/>
                </a:ln>
                <a:solidFill>
                  <a:schemeClr val="tx1"/>
                </a:solidFill>
                <a:effectLst/>
                <a:uLnTx/>
                <a:uFillTx/>
                <a:latin typeface="+mn-lt"/>
                <a:ea typeface="+mn-ea"/>
                <a:cs typeface="+mn-cs"/>
              </a:rPr>
              <a:t>(</a:t>
            </a:r>
            <a:r>
              <a:rPr lang="fr-FR" sz="2800" b="1" dirty="0" err="1" smtClean="0">
                <a:solidFill>
                  <a:srgbClr val="FF0000"/>
                </a:solidFill>
              </a:rPr>
              <a:t>improving</a:t>
            </a:r>
            <a:r>
              <a:rPr lang="fr-FR" sz="2800" b="1" dirty="0" smtClean="0">
                <a:solidFill>
                  <a:srgbClr val="FF0000"/>
                </a:solidFill>
              </a:rPr>
              <a:t> real time data base</a:t>
            </a:r>
            <a:r>
              <a:rPr kumimoji="0" lang="fr-FR" sz="28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fr-FR" sz="2800" b="1" dirty="0" smtClean="0"/>
              <a:t>Extension of flash flood warning regionally on East and South (</a:t>
            </a:r>
            <a:r>
              <a:rPr lang="fr-FR" sz="2800" b="1" dirty="0" smtClean="0">
                <a:solidFill>
                  <a:srgbClr val="FF0000"/>
                </a:solidFill>
              </a:rPr>
              <a:t>like on Fiherenana in South-East</a:t>
            </a:r>
            <a:r>
              <a:rPr lang="fr-FR" sz="2800" b="1" dirty="0" smtClean="0"/>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fr-FR" sz="2800" b="1" dirty="0" smtClean="0"/>
              <a:t>Action to follow up </a:t>
            </a:r>
            <a:r>
              <a:rPr kumimoji="0" lang="fr-FR" sz="2800" b="1" i="0" u="none" strike="noStrike" kern="1200" cap="none" spc="0" normalizeH="0" baseline="0" noProof="0" dirty="0" smtClean="0">
                <a:ln>
                  <a:noFill/>
                </a:ln>
                <a:effectLst/>
                <a:uLnTx/>
                <a:uFillTx/>
                <a:latin typeface="+mn-lt"/>
                <a:ea typeface="+mn-ea"/>
                <a:cs typeface="+mn-cs"/>
              </a:rPr>
              <a:t>: </a:t>
            </a:r>
            <a:r>
              <a:rPr kumimoji="0" lang="fr-FR" sz="2800" b="1" i="0" u="none" strike="noStrike" kern="1200" cap="none" spc="0" normalizeH="0" noProof="0" dirty="0" smtClean="0">
                <a:ln>
                  <a:noFill/>
                </a:ln>
                <a:effectLst/>
                <a:uLnTx/>
                <a:uFillTx/>
                <a:latin typeface="+mn-lt"/>
                <a:ea typeface="+mn-ea"/>
                <a:cs typeface="+mn-cs"/>
              </a:rPr>
              <a:t> Improving the information scaling and detail</a:t>
            </a:r>
            <a:r>
              <a:rPr lang="fr-FR" sz="2800" b="1" dirty="0" smtClean="0"/>
              <a:t>s </a:t>
            </a:r>
            <a:r>
              <a:rPr kumimoji="0" lang="fr-FR" sz="2800" b="1" i="0" u="none" strike="noStrike" kern="1200" cap="none" spc="0" normalizeH="0" baseline="0" noProof="0" dirty="0" smtClean="0">
                <a:ln>
                  <a:noFill/>
                </a:ln>
                <a:solidFill>
                  <a:schemeClr val="tx1"/>
                </a:solidFill>
                <a:effectLst/>
                <a:uLnTx/>
                <a:uFillTx/>
                <a:latin typeface="+mn-lt"/>
                <a:ea typeface="+mn-ea"/>
                <a:cs typeface="+mn-cs"/>
              </a:rPr>
              <a:t>( </a:t>
            </a:r>
            <a:r>
              <a:rPr kumimoji="0" lang="fr-FR" sz="2800" b="1" i="0" u="none" strike="noStrike" kern="1200" cap="none" spc="0" normalizeH="0" baseline="0" noProof="0" dirty="0" err="1" smtClean="0">
                <a:ln>
                  <a:noFill/>
                </a:ln>
                <a:solidFill>
                  <a:schemeClr val="tx1"/>
                </a:solidFill>
                <a:effectLst/>
                <a:uLnTx/>
                <a:uFillTx/>
                <a:latin typeface="+mn-lt"/>
                <a:ea typeface="+mn-ea"/>
                <a:cs typeface="+mn-cs"/>
              </a:rPr>
              <a:t>recently</a:t>
            </a:r>
            <a:r>
              <a:rPr kumimoji="0" lang="fr-FR" sz="2800" b="1" i="0" u="none" strike="noStrike" kern="1200" cap="none" spc="0" normalizeH="0" baseline="0" noProof="0" dirty="0" smtClean="0">
                <a:ln>
                  <a:noFill/>
                </a:ln>
                <a:solidFill>
                  <a:schemeClr val="tx1"/>
                </a:solidFill>
                <a:effectLst/>
                <a:uLnTx/>
                <a:uFillTx/>
                <a:latin typeface="+mn-lt"/>
                <a:ea typeface="+mn-ea"/>
                <a:cs typeface="+mn-cs"/>
              </a:rPr>
              <a:t> created</a:t>
            </a:r>
            <a:r>
              <a:rPr kumimoji="0" lang="fr-FR" sz="2800" b="1" i="0" u="none" strike="noStrike" kern="1200" cap="none" spc="0" normalizeH="0" noProof="0" dirty="0" smtClean="0">
                <a:ln>
                  <a:noFill/>
                </a:ln>
                <a:solidFill>
                  <a:schemeClr val="tx1"/>
                </a:solidFill>
                <a:effectLst/>
                <a:uLnTx/>
                <a:uFillTx/>
                <a:latin typeface="+mn-lt"/>
                <a:ea typeface="+mn-ea"/>
                <a:cs typeface="+mn-cs"/>
              </a:rPr>
              <a:t> </a:t>
            </a:r>
            <a:r>
              <a:rPr lang="fr-FR" sz="2800" b="1" dirty="0" smtClean="0">
                <a:solidFill>
                  <a:srgbClr val="FF0000"/>
                </a:solidFill>
              </a:rPr>
              <a:t>Vigilance marine </a:t>
            </a:r>
            <a:r>
              <a:rPr lang="fr-FR" sz="2800" b="1" dirty="0" smtClean="0"/>
              <a:t>for </a:t>
            </a:r>
            <a:r>
              <a:rPr lang="fr-FR" sz="2800" b="1" dirty="0" err="1" smtClean="0"/>
              <a:t>coastal</a:t>
            </a:r>
            <a:r>
              <a:rPr lang="fr-FR" sz="2800" b="1" dirty="0" smtClean="0"/>
              <a:t> </a:t>
            </a:r>
            <a:r>
              <a:rPr lang="fr-FR" sz="2800" b="1" dirty="0" err="1" smtClean="0"/>
              <a:t>threat</a:t>
            </a:r>
            <a:r>
              <a:rPr kumimoji="0" lang="fr-FR" sz="2800" b="1" i="0" u="none" strike="noStrike" kern="1200" cap="none" spc="0" normalizeH="0" baseline="0" noProof="0" dirty="0" smtClean="0">
                <a:ln>
                  <a:noFill/>
                </a:ln>
                <a:solidFill>
                  <a:schemeClr val="tx1"/>
                </a:solidFill>
                <a:effectLst/>
                <a:uLnTx/>
                <a:uFillTx/>
                <a:latin typeface="+mn-lt"/>
                <a:ea typeface="+mn-ea"/>
                <a:cs typeface="+mn-cs"/>
              </a:rPr>
              <a:t>) </a:t>
            </a:r>
          </a:p>
          <a:p>
            <a:pPr marL="342900" lvl="0" indent="-342900">
              <a:spcBef>
                <a:spcPct val="20000"/>
              </a:spcBef>
              <a:buFont typeface="Wingdings" pitchFamily="2" charset="2"/>
              <a:buChar char="Ø"/>
              <a:defRPr/>
            </a:pPr>
            <a:r>
              <a:rPr lang="en-US" sz="2800" b="1" dirty="0" smtClean="0"/>
              <a:t>Proceed on longer term program of mitigation to minimize losses which is too difficult to be avoid by short-term preparedness measures</a:t>
            </a:r>
            <a:endParaRPr kumimoji="0" lang="fr-FR" sz="2800" b="1"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2874176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04"/>
          <p:cNvPicPr>
            <a:picLocks noChangeAspect="1" noChangeArrowheads="1"/>
          </p:cNvPicPr>
          <p:nvPr/>
        </p:nvPicPr>
        <p:blipFill>
          <a:blip r:embed="rId3" cstate="print">
            <a:lum bright="-10000"/>
          </a:blip>
          <a:srcRect/>
          <a:stretch>
            <a:fillRect/>
          </a:stretch>
        </p:blipFill>
        <p:spPr>
          <a:xfrm>
            <a:off x="4211960" y="620688"/>
            <a:ext cx="4176712" cy="3014662"/>
          </a:xfrm>
          <a:prstGeom prst="rect">
            <a:avLst/>
          </a:prstGeom>
          <a:noFill/>
        </p:spPr>
      </p:pic>
      <p:pic>
        <p:nvPicPr>
          <p:cNvPr id="4" name="Picture 2" descr="D:\METEO\2011-2012\GIOVANNA\PHOTOS TANA\102MSDCF\DSC04804.JPG"/>
          <p:cNvPicPr>
            <a:picLocks noChangeAspect="1" noChangeArrowheads="1"/>
          </p:cNvPicPr>
          <p:nvPr/>
        </p:nvPicPr>
        <p:blipFill>
          <a:blip r:embed="rId4" cstate="print">
            <a:lum bright="-10000"/>
          </a:blip>
          <a:srcRect/>
          <a:stretch>
            <a:fillRect/>
          </a:stretch>
        </p:blipFill>
        <p:spPr bwMode="auto">
          <a:xfrm>
            <a:off x="406972" y="44624"/>
            <a:ext cx="4087490" cy="2726630"/>
          </a:xfrm>
          <a:prstGeom prst="rect">
            <a:avLst/>
          </a:prstGeom>
          <a:noFill/>
          <a:ln w="9525">
            <a:noFill/>
            <a:miter lim="800000"/>
            <a:headEnd/>
            <a:tailEnd/>
          </a:ln>
        </p:spPr>
      </p:pic>
      <p:pic>
        <p:nvPicPr>
          <p:cNvPr id="5" name="Picture 3" descr="C:\Users\DEM\Desktop\LOGO MTTM OK.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 y="72008"/>
            <a:ext cx="1529231" cy="155679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Image 5"/>
          <p:cNvPicPr/>
          <p:nvPr/>
        </p:nvPicPr>
        <p:blipFill>
          <a:blip r:embed="rId6" cstate="print"/>
          <a:srcRect/>
          <a:stretch>
            <a:fillRect/>
          </a:stretch>
        </p:blipFill>
        <p:spPr bwMode="auto">
          <a:xfrm>
            <a:off x="7524328" y="0"/>
            <a:ext cx="1619672" cy="1584176"/>
          </a:xfrm>
          <a:prstGeom prst="rect">
            <a:avLst/>
          </a:prstGeom>
          <a:noFill/>
          <a:ln w="9525">
            <a:noFill/>
            <a:miter lim="800000"/>
            <a:headEnd/>
            <a:tailEnd/>
          </a:ln>
        </p:spPr>
      </p:pic>
      <p:pic>
        <p:nvPicPr>
          <p:cNvPr id="7" name="Image 4" descr="C:\Users\USER\Desktop\HIMO Ankazomanga atsimo\SAM_2496.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a:xfrm>
            <a:off x="4494463" y="3635350"/>
            <a:ext cx="3966218" cy="3062309"/>
          </a:xfrm>
          <a:prstGeom prst="rect">
            <a:avLst/>
          </a:prstGeom>
          <a:noFill/>
        </p:spPr>
      </p:pic>
      <p:pic>
        <p:nvPicPr>
          <p:cNvPr id="8" name="Image 7" descr="16889tempete-tropical-chezdatitisfs.jpg"/>
          <p:cNvPicPr>
            <a:picLocks noChangeAspect="1"/>
          </p:cNvPicPr>
          <p:nvPr/>
        </p:nvPicPr>
        <p:blipFill>
          <a:blip r:embed="rId8" cstate="print"/>
          <a:srcRect l="51957" t="15883" r="2409" b="30645"/>
          <a:stretch>
            <a:fillRect/>
          </a:stretch>
        </p:blipFill>
        <p:spPr>
          <a:xfrm>
            <a:off x="406972" y="3635351"/>
            <a:ext cx="4087490" cy="3062307"/>
          </a:xfrm>
          <a:prstGeom prst="rect">
            <a:avLst/>
          </a:prstGeom>
        </p:spPr>
      </p:pic>
      <p:sp>
        <p:nvSpPr>
          <p:cNvPr id="9" name="ZoneTexte 8"/>
          <p:cNvSpPr txBox="1"/>
          <p:nvPr/>
        </p:nvSpPr>
        <p:spPr>
          <a:xfrm>
            <a:off x="395536" y="2630522"/>
            <a:ext cx="4392488" cy="1446550"/>
          </a:xfrm>
          <a:prstGeom prst="rect">
            <a:avLst/>
          </a:prstGeom>
          <a:solidFill>
            <a:schemeClr val="tx2">
              <a:lumMod val="40000"/>
              <a:lumOff val="60000"/>
            </a:schemeClr>
          </a:solidFill>
        </p:spPr>
        <p:txBody>
          <a:bodyPr wrap="square" rtlCol="0">
            <a:spAutoFit/>
          </a:bodyPr>
          <a:lstStyle/>
          <a:p>
            <a:r>
              <a:rPr lang="fr-FR" sz="2200" b="1" u="sng" dirty="0" smtClean="0"/>
              <a:t>TEXTO-</a:t>
            </a:r>
            <a:r>
              <a:rPr lang="fr-FR" sz="2200" b="1" dirty="0" smtClean="0"/>
              <a:t> SITUATION AT 10 A.M. FTT ADJALI 991 HPA À 2100KM  NE SAMBAVA , DÉPLACEMENT SSE 15KM/H AVEC RAFALES 110KM/H</a:t>
            </a:r>
            <a:endParaRPr lang="fr-FR" sz="2200" b="1" dirty="0"/>
          </a:p>
        </p:txBody>
      </p:sp>
    </p:spTree>
    <p:extLst>
      <p:ext uri="{BB962C8B-B14F-4D97-AF65-F5344CB8AC3E}">
        <p14:creationId xmlns="" xmlns:p14="http://schemas.microsoft.com/office/powerpoint/2010/main" val="1586852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0836" y="1628800"/>
            <a:ext cx="6945431" cy="3312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172690" y="5157192"/>
            <a:ext cx="8979451" cy="1508105"/>
          </a:xfrm>
          <a:prstGeom prst="rect">
            <a:avLst/>
          </a:prstGeom>
          <a:noFill/>
          <a:ln w="38100">
            <a:solidFill>
              <a:srgbClr val="0000FF"/>
            </a:solidFill>
          </a:ln>
        </p:spPr>
        <p:txBody>
          <a:bodyPr wrap="square" rtlCol="0">
            <a:spAutoFit/>
          </a:bodyPr>
          <a:lstStyle/>
          <a:p>
            <a:pPr algn="ctr"/>
            <a:r>
              <a:rPr lang="fr-FR" sz="2800" b="1" dirty="0" smtClean="0">
                <a:solidFill>
                  <a:srgbClr val="0000FF"/>
                </a:solidFill>
                <a:latin typeface="Arial Narrow" pitchFamily="34" charset="0"/>
                <a:hlinkClick r:id="rId4"/>
              </a:rPr>
              <a:t>www.transport.gov.mg</a:t>
            </a:r>
            <a:endParaRPr lang="fr-FR" sz="2800" b="1" dirty="0" smtClean="0">
              <a:solidFill>
                <a:srgbClr val="0000FF"/>
              </a:solidFill>
              <a:latin typeface="Arial Narrow" pitchFamily="34" charset="0"/>
            </a:endParaRPr>
          </a:p>
          <a:p>
            <a:pPr algn="ctr"/>
            <a:r>
              <a:rPr lang="fr-FR" sz="2800" b="1" dirty="0" smtClean="0">
                <a:solidFill>
                  <a:srgbClr val="0000FF"/>
                </a:solidFill>
                <a:latin typeface="Arial Narrow" pitchFamily="34" charset="0"/>
                <a:hlinkClick r:id="rId5"/>
              </a:rPr>
              <a:t>www.meteomadagascar.mg</a:t>
            </a:r>
            <a:endParaRPr lang="fr-FR" sz="2800" b="1" dirty="0" smtClean="0">
              <a:solidFill>
                <a:srgbClr val="0000FF"/>
              </a:solidFill>
              <a:latin typeface="Arial Narrow" pitchFamily="34" charset="0"/>
            </a:endParaRPr>
          </a:p>
          <a:p>
            <a:pPr algn="ctr"/>
            <a:r>
              <a:rPr lang="fr-FR" sz="3600" b="1" dirty="0" smtClean="0">
                <a:latin typeface="Arial Narrow" pitchFamily="34" charset="0"/>
              </a:rPr>
              <a:t>SMHN -- MADAGASCAR</a:t>
            </a:r>
            <a:endParaRPr lang="fr-FR" sz="3600" dirty="0">
              <a:latin typeface="Arial Narrow" pitchFamily="34" charset="0"/>
            </a:endParaRPr>
          </a:p>
        </p:txBody>
      </p:sp>
      <p:pic>
        <p:nvPicPr>
          <p:cNvPr id="11" name="Picture 3" descr="C:\Users\DEM\Desktop\LOGO MTTM OK.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18716" y="5204856"/>
            <a:ext cx="1387765" cy="1412776"/>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Image 11"/>
          <p:cNvPicPr/>
          <p:nvPr/>
        </p:nvPicPr>
        <p:blipFill>
          <a:blip r:embed="rId7" cstate="print"/>
          <a:srcRect/>
          <a:stretch>
            <a:fillRect/>
          </a:stretch>
        </p:blipFill>
        <p:spPr bwMode="auto">
          <a:xfrm>
            <a:off x="7781203" y="5204856"/>
            <a:ext cx="1341482" cy="1412776"/>
          </a:xfrm>
          <a:prstGeom prst="rect">
            <a:avLst/>
          </a:prstGeom>
          <a:noFill/>
          <a:ln w="9525">
            <a:noFill/>
            <a:miter lim="800000"/>
            <a:headEnd/>
            <a:tailEnd/>
          </a:ln>
        </p:spPr>
      </p:pic>
      <p:grpSp>
        <p:nvGrpSpPr>
          <p:cNvPr id="9" name="Groupe 8"/>
          <p:cNvGrpSpPr/>
          <p:nvPr/>
        </p:nvGrpSpPr>
        <p:grpSpPr>
          <a:xfrm rot="20337984">
            <a:off x="164575" y="1586200"/>
            <a:ext cx="1739441" cy="1844689"/>
            <a:chOff x="35496" y="126843"/>
            <a:chExt cx="1207518" cy="1245204"/>
          </a:xfrm>
        </p:grpSpPr>
        <p:pic>
          <p:nvPicPr>
            <p:cNvPr id="10" name="Picture 6" descr="madagascar"/>
            <p:cNvPicPr>
              <a:picLocks noChangeAspect="1" noChangeArrowheads="1" noCrop="1"/>
            </p:cNvPicPr>
            <p:nvPr/>
          </p:nvPicPr>
          <p:blipFill>
            <a:blip r:embed="rId8" cstate="print"/>
            <a:srcRect/>
            <a:stretch>
              <a:fillRect/>
            </a:stretch>
          </p:blipFill>
          <p:spPr bwMode="auto">
            <a:xfrm rot="20573506">
              <a:off x="64513" y="126843"/>
              <a:ext cx="1178501" cy="864096"/>
            </a:xfrm>
            <a:prstGeom prst="rect">
              <a:avLst/>
            </a:prstGeom>
            <a:noFill/>
            <a:ln w="9525">
              <a:noFill/>
              <a:miter lim="800000"/>
              <a:headEnd/>
              <a:tailEnd/>
            </a:ln>
          </p:spPr>
        </p:pic>
        <p:cxnSp>
          <p:nvCxnSpPr>
            <p:cNvPr id="13" name="Connecteur droit 12"/>
            <p:cNvCxnSpPr/>
            <p:nvPr/>
          </p:nvCxnSpPr>
          <p:spPr>
            <a:xfrm>
              <a:off x="35496" y="404664"/>
              <a:ext cx="266700" cy="967383"/>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124626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5366" y="0"/>
            <a:ext cx="9154731" cy="6857999"/>
            <a:chOff x="-5366" y="0"/>
            <a:chExt cx="9154731" cy="6857999"/>
          </a:xfrm>
        </p:grpSpPr>
        <p:pic>
          <p:nvPicPr>
            <p:cNvPr id="4098" name="Picture 2"/>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5366" y="0"/>
              <a:ext cx="9154731" cy="6857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3419872" y="1539369"/>
              <a:ext cx="2520280" cy="1169551"/>
            </a:xfrm>
            <a:prstGeom prst="rect">
              <a:avLst/>
            </a:prstGeom>
            <a:solidFill>
              <a:srgbClr val="DCD5F7"/>
            </a:solidFill>
            <a:ln w="28575">
              <a:solidFill>
                <a:schemeClr val="tx1"/>
              </a:solidFill>
            </a:ln>
          </p:spPr>
          <p:txBody>
            <a:bodyPr wrap="square" rtlCol="0">
              <a:spAutoFit/>
            </a:bodyPr>
            <a:lstStyle/>
            <a:p>
              <a:pPr algn="ctr"/>
              <a:r>
                <a:rPr lang="fr-FR" sz="1400" dirty="0" smtClean="0">
                  <a:effectLst>
                    <a:outerShdw blurRad="38100" dist="38100" dir="2700000" algn="tl">
                      <a:srgbClr val="000000">
                        <a:alpha val="43137"/>
                      </a:srgbClr>
                    </a:outerShdw>
                  </a:effectLst>
                  <a:latin typeface="Arial Black" pitchFamily="34" charset="0"/>
                </a:rPr>
                <a:t>AUTORITES</a:t>
              </a:r>
            </a:p>
            <a:p>
              <a:r>
                <a:rPr lang="fr-FR" sz="1400" dirty="0" smtClean="0">
                  <a:effectLst>
                    <a:outerShdw blurRad="38100" dist="38100" dir="2700000" algn="tl">
                      <a:srgbClr val="000000">
                        <a:alpha val="43137"/>
                      </a:srgbClr>
                    </a:outerShdw>
                  </a:effectLst>
                  <a:latin typeface="Arial Black" pitchFamily="34" charset="0"/>
                </a:rPr>
                <a:t>-Présidence</a:t>
              </a:r>
            </a:p>
            <a:p>
              <a:r>
                <a:rPr lang="fr-FR" sz="1400" dirty="0" smtClean="0">
                  <a:effectLst>
                    <a:outerShdw blurRad="38100" dist="38100" dir="2700000" algn="tl">
                      <a:srgbClr val="000000">
                        <a:alpha val="43137"/>
                      </a:srgbClr>
                    </a:outerShdw>
                  </a:effectLst>
                  <a:latin typeface="Arial Black" pitchFamily="34" charset="0"/>
                </a:rPr>
                <a:t>-Primature/CNGRC</a:t>
              </a:r>
            </a:p>
            <a:p>
              <a:r>
                <a:rPr lang="fr-FR" sz="1400" dirty="0" smtClean="0">
                  <a:effectLst>
                    <a:outerShdw blurRad="38100" dist="38100" dir="2700000" algn="tl">
                      <a:srgbClr val="000000">
                        <a:alpha val="43137"/>
                      </a:srgbClr>
                    </a:outerShdw>
                  </a:effectLst>
                  <a:latin typeface="Arial Black" pitchFamily="34" charset="0"/>
                </a:rPr>
                <a:t>-MTTM</a:t>
              </a:r>
            </a:p>
            <a:p>
              <a:r>
                <a:rPr lang="fr-FR" sz="1400" dirty="0" smtClean="0">
                  <a:effectLst>
                    <a:outerShdw blurRad="38100" dist="38100" dir="2700000" algn="tl">
                      <a:srgbClr val="000000">
                        <a:alpha val="43137"/>
                      </a:srgbClr>
                    </a:outerShdw>
                  </a:effectLst>
                  <a:latin typeface="Arial Black" pitchFamily="34" charset="0"/>
                </a:rPr>
                <a:t>-Autres ministères</a:t>
              </a:r>
              <a:endParaRPr lang="fr-FR" sz="1400" dirty="0">
                <a:effectLst>
                  <a:outerShdw blurRad="38100" dist="38100" dir="2700000" algn="tl">
                    <a:srgbClr val="000000">
                      <a:alpha val="43137"/>
                    </a:srgbClr>
                  </a:outerShdw>
                </a:effectLst>
                <a:latin typeface="Arial Black" pitchFamily="34" charset="0"/>
              </a:endParaRPr>
            </a:p>
          </p:txBody>
        </p:sp>
      </p:grpSp>
      <p:sp>
        <p:nvSpPr>
          <p:cNvPr id="2" name="ZoneTexte 1"/>
          <p:cNvSpPr txBox="1"/>
          <p:nvPr/>
        </p:nvSpPr>
        <p:spPr>
          <a:xfrm>
            <a:off x="1475655" y="188640"/>
            <a:ext cx="6192688" cy="1323439"/>
          </a:xfrm>
          <a:prstGeom prst="rect">
            <a:avLst/>
          </a:prstGeom>
          <a:solidFill>
            <a:schemeClr val="bg1"/>
          </a:solidFill>
          <a:ln>
            <a:noFill/>
          </a:ln>
        </p:spPr>
        <p:txBody>
          <a:bodyPr wrap="square" rtlCol="0">
            <a:spAutoFit/>
          </a:bodyPr>
          <a:lstStyle/>
          <a:p>
            <a:pPr algn="ctr"/>
            <a:r>
              <a:rPr lang="fr-FR" sz="4000" b="1" dirty="0" smtClean="0">
                <a:latin typeface="Arial Narrow" pitchFamily="34" charset="0"/>
              </a:rPr>
              <a:t> STRUCTURE OF WARNING ADVICE AND ALERT SYSTEM</a:t>
            </a:r>
            <a:endParaRPr lang="fr-FR" sz="4000" b="1" dirty="0">
              <a:latin typeface="Arial Narrow" pitchFamily="34" charset="0"/>
            </a:endParaRPr>
          </a:p>
        </p:txBody>
      </p:sp>
    </p:spTree>
    <p:extLst>
      <p:ext uri="{BB962C8B-B14F-4D97-AF65-F5344CB8AC3E}">
        <p14:creationId xmlns="" xmlns:p14="http://schemas.microsoft.com/office/powerpoint/2010/main" val="331734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459" y="908720"/>
            <a:ext cx="9065045" cy="5904656"/>
          </a:xfrm>
          <a:prstGeom prst="rect">
            <a:avLst/>
          </a:prstGeom>
          <a:noFill/>
          <a:ln w="762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0" y="0"/>
            <a:ext cx="9144000" cy="954107"/>
          </a:xfrm>
          <a:prstGeom prst="rect">
            <a:avLst/>
          </a:prstGeom>
          <a:noFill/>
        </p:spPr>
        <p:txBody>
          <a:bodyPr wrap="square" rtlCol="0">
            <a:spAutoFit/>
          </a:bodyPr>
          <a:lstStyle/>
          <a:p>
            <a:pPr algn="ctr"/>
            <a:r>
              <a:rPr lang="fr-FR" sz="2800" b="1" dirty="0" smtClean="0">
                <a:latin typeface="Arial Black" pitchFamily="34" charset="0"/>
              </a:rPr>
              <a:t>SPECIAL SCHEDULE FOR MEDIA SKILL </a:t>
            </a:r>
          </a:p>
          <a:p>
            <a:pPr algn="ctr"/>
            <a:r>
              <a:rPr lang="fr-FR" sz="2800" b="1" dirty="0" smtClean="0">
                <a:latin typeface="Arial Black" pitchFamily="34" charset="0"/>
              </a:rPr>
              <a:t>UPON THE FORECASTERS’ AREA</a:t>
            </a:r>
            <a:endParaRPr lang="fr-FR" sz="2800" b="1" dirty="0">
              <a:latin typeface="Arial Black" pitchFamily="34" charset="0"/>
            </a:endParaRP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 xmlns:p14="http://schemas.microsoft.com/office/powerpoint/2010/main" val="7961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5158 2.48844E-6 L 1.38889E-6 2.48844E-6 " pathEditMode="relative" rAng="0" ptsTypes="AA">
                                      <p:cBhvr>
                                        <p:cTn id="6" dur="2000" spd="-100000" fill="hold"/>
                                        <p:tgtEl>
                                          <p:spTgt spid="3074"/>
                                        </p:tgtEl>
                                        <p:attrNameLst>
                                          <p:attrName>ppt_x</p:attrName>
                                          <p:attrName>ppt_y</p:attrName>
                                        </p:attrNameLst>
                                      </p:cBhvr>
                                      <p:rCtr x="2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575" y="43433"/>
            <a:ext cx="4543425" cy="3457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01648" y="54730"/>
            <a:ext cx="4542352" cy="3446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575" y="3555348"/>
            <a:ext cx="4632287" cy="3305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32082" y="3525814"/>
            <a:ext cx="4533900" cy="3333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1691680" y="3284984"/>
            <a:ext cx="5328592" cy="461665"/>
          </a:xfrm>
          <a:prstGeom prst="rect">
            <a:avLst/>
          </a:prstGeom>
          <a:solidFill>
            <a:srgbClr val="FFFFCC"/>
          </a:solidFill>
        </p:spPr>
        <p:txBody>
          <a:bodyPr wrap="square" rtlCol="0">
            <a:spAutoFit/>
          </a:bodyPr>
          <a:lstStyle/>
          <a:p>
            <a:pPr algn="ctr"/>
            <a:r>
              <a:rPr lang="en-US" sz="2400" b="1" dirty="0" smtClean="0">
                <a:effectLst>
                  <a:outerShdw blurRad="38100" dist="38100" dir="2700000" algn="tl">
                    <a:srgbClr val="000000">
                      <a:alpha val="43137"/>
                    </a:srgbClr>
                  </a:outerShdw>
                </a:effectLst>
                <a:latin typeface="Arial Narrow" pitchFamily="34" charset="0"/>
              </a:rPr>
              <a:t>WARNING AND ALERTING STIMULI</a:t>
            </a:r>
            <a:endParaRPr lang="fr-FR" sz="2400" dirty="0">
              <a:effectLst>
                <a:outerShdw blurRad="38100" dist="38100" dir="2700000" algn="tl">
                  <a:srgbClr val="000000">
                    <a:alpha val="43137"/>
                  </a:srgbClr>
                </a:outerShdw>
              </a:effectLst>
            </a:endParaRPr>
          </a:p>
        </p:txBody>
      </p:sp>
      <p:sp>
        <p:nvSpPr>
          <p:cNvPr id="8" name="ZoneTexte 7"/>
          <p:cNvSpPr txBox="1"/>
          <p:nvPr/>
        </p:nvSpPr>
        <p:spPr>
          <a:xfrm>
            <a:off x="539552" y="1124744"/>
            <a:ext cx="1440160" cy="754053"/>
          </a:xfrm>
          <a:prstGeom prst="rect">
            <a:avLst/>
          </a:prstGeom>
          <a:noFill/>
        </p:spPr>
        <p:txBody>
          <a:bodyPr wrap="square" rtlCol="0">
            <a:spAutoFit/>
          </a:bodyPr>
          <a:lstStyle/>
          <a:p>
            <a:pPr algn="ctr"/>
            <a:r>
              <a:rPr lang="fr-FR" sz="1900" b="1" dirty="0" smtClean="0">
                <a:solidFill>
                  <a:schemeClr val="bg1"/>
                </a:solidFill>
                <a:effectLst>
                  <a:outerShdw blurRad="38100" dist="38100" dir="2700000" algn="tl">
                    <a:srgbClr val="000000">
                      <a:alpha val="43137"/>
                    </a:srgbClr>
                  </a:outerShdw>
                </a:effectLst>
                <a:latin typeface="Arial Narrow" pitchFamily="34" charset="0"/>
              </a:rPr>
              <a:t>&lt;</a:t>
            </a:r>
            <a:r>
              <a:rPr lang="fr-FR" sz="2400" b="1" dirty="0" smtClean="0">
                <a:solidFill>
                  <a:schemeClr val="bg1"/>
                </a:solidFill>
                <a:effectLst>
                  <a:outerShdw blurRad="38100" dist="38100" dir="2700000" algn="tl">
                    <a:srgbClr val="000000">
                      <a:alpha val="43137"/>
                    </a:srgbClr>
                  </a:outerShdw>
                </a:effectLst>
                <a:latin typeface="Arial Narrow" pitchFamily="34" charset="0"/>
              </a:rPr>
              <a:t> 5-2days</a:t>
            </a:r>
            <a:endParaRPr lang="fr-FR" sz="1900" b="1" dirty="0" smtClean="0">
              <a:solidFill>
                <a:schemeClr val="bg1"/>
              </a:solidFill>
              <a:effectLst>
                <a:outerShdw blurRad="38100" dist="38100" dir="2700000" algn="tl">
                  <a:srgbClr val="000000">
                    <a:alpha val="43137"/>
                  </a:srgbClr>
                </a:outerShdw>
              </a:effectLst>
              <a:latin typeface="Arial Narrow" pitchFamily="34" charset="0"/>
            </a:endParaRPr>
          </a:p>
          <a:p>
            <a:pPr algn="ctr"/>
            <a:r>
              <a:rPr lang="fr-FR" sz="1900" b="1" dirty="0" smtClean="0">
                <a:solidFill>
                  <a:schemeClr val="bg1"/>
                </a:solidFill>
                <a:effectLst>
                  <a:outerShdw blurRad="38100" dist="38100" dir="2700000" algn="tl">
                    <a:srgbClr val="000000">
                      <a:alpha val="43137"/>
                    </a:srgbClr>
                  </a:outerShdw>
                </a:effectLst>
                <a:latin typeface="Arial Narrow" pitchFamily="34" charset="0"/>
              </a:rPr>
              <a:t>BE AWARE</a:t>
            </a:r>
            <a:endParaRPr lang="fr-FR" sz="19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9" name="ZoneTexte 8"/>
          <p:cNvSpPr txBox="1"/>
          <p:nvPr/>
        </p:nvSpPr>
        <p:spPr>
          <a:xfrm>
            <a:off x="4788024" y="1242918"/>
            <a:ext cx="1584176" cy="1338828"/>
          </a:xfrm>
          <a:prstGeom prst="rect">
            <a:avLst/>
          </a:prstGeom>
          <a:noFill/>
        </p:spPr>
        <p:txBody>
          <a:bodyPr wrap="square" rtlCol="0">
            <a:spAutoFit/>
          </a:bodyPr>
          <a:lstStyle/>
          <a:p>
            <a:pPr algn="ctr">
              <a:spcAft>
                <a:spcPts val="0"/>
              </a:spcAft>
            </a:pPr>
            <a:r>
              <a:rPr lang="fr-FR" sz="1900" b="1" dirty="0" smtClean="0">
                <a:effectLst>
                  <a:outerShdw blurRad="38100" dist="38100" dir="2700000" algn="tl">
                    <a:srgbClr val="000000">
                      <a:alpha val="43137"/>
                    </a:srgbClr>
                  </a:outerShdw>
                </a:effectLst>
                <a:latin typeface="Arial Narrow" pitchFamily="34" charset="0"/>
                <a:ea typeface="Times New Roman"/>
                <a:cs typeface="Calibri"/>
              </a:rPr>
              <a:t>&lt; </a:t>
            </a:r>
            <a:r>
              <a:rPr lang="fr-FR" sz="2400" b="1" dirty="0" smtClean="0">
                <a:effectLst>
                  <a:outerShdw blurRad="38100" dist="38100" dir="2700000" algn="tl">
                    <a:srgbClr val="000000">
                      <a:alpha val="43137"/>
                    </a:srgbClr>
                  </a:outerShdw>
                </a:effectLst>
                <a:latin typeface="Arial Narrow" pitchFamily="34" charset="0"/>
                <a:ea typeface="Times New Roman"/>
                <a:cs typeface="Calibri"/>
              </a:rPr>
              <a:t>48-24H</a:t>
            </a:r>
            <a:r>
              <a:rPr lang="fr-FR" sz="1900" b="1" dirty="0" smtClean="0">
                <a:effectLst>
                  <a:outerShdw blurRad="38100" dist="38100" dir="2700000" algn="tl">
                    <a:srgbClr val="000000">
                      <a:alpha val="43137"/>
                    </a:srgbClr>
                  </a:outerShdw>
                </a:effectLst>
                <a:latin typeface="Arial Narrow" pitchFamily="34" charset="0"/>
                <a:ea typeface="Times New Roman"/>
                <a:cs typeface="Calibri"/>
              </a:rPr>
              <a:t> </a:t>
            </a:r>
            <a:endParaRPr lang="fr-FR" sz="1900" b="1" dirty="0">
              <a:effectLst>
                <a:outerShdw blurRad="38100" dist="38100" dir="2700000" algn="tl">
                  <a:srgbClr val="000000">
                    <a:alpha val="43137"/>
                  </a:srgbClr>
                </a:outerShdw>
              </a:effectLst>
              <a:latin typeface="Arial Narrow" pitchFamily="34" charset="0"/>
              <a:ea typeface="Times New Roman"/>
              <a:cs typeface="Calibri"/>
            </a:endParaRPr>
          </a:p>
          <a:p>
            <a:pPr algn="ctr">
              <a:spcAft>
                <a:spcPts val="0"/>
              </a:spcAft>
            </a:pPr>
            <a:r>
              <a:rPr lang="fr-FR" sz="1900" b="1" dirty="0" smtClean="0">
                <a:effectLst>
                  <a:outerShdw blurRad="38100" dist="38100" dir="2700000" algn="tl">
                    <a:srgbClr val="000000">
                      <a:alpha val="43137"/>
                    </a:srgbClr>
                  </a:outerShdw>
                </a:effectLst>
                <a:latin typeface="Arial Narrow" pitchFamily="34" charset="0"/>
                <a:ea typeface="Times New Roman"/>
                <a:cs typeface="Calibri"/>
              </a:rPr>
              <a:t>BEFORE IMPACT</a:t>
            </a:r>
            <a:endParaRPr lang="fr-FR" sz="1900" b="1" dirty="0">
              <a:effectLst>
                <a:outerShdw blurRad="38100" dist="38100" dir="2700000" algn="tl">
                  <a:srgbClr val="000000">
                    <a:alpha val="43137"/>
                  </a:srgbClr>
                </a:outerShdw>
              </a:effectLst>
              <a:latin typeface="Arial Narrow" pitchFamily="34" charset="0"/>
              <a:ea typeface="Times New Roman"/>
              <a:cs typeface="Calibri"/>
            </a:endParaRPr>
          </a:p>
          <a:p>
            <a:endParaRPr lang="fr-FR" sz="1900" dirty="0">
              <a:effectLst>
                <a:outerShdw blurRad="38100" dist="38100" dir="2700000" algn="tl">
                  <a:srgbClr val="000000">
                    <a:alpha val="43137"/>
                  </a:srgbClr>
                </a:outerShdw>
              </a:effectLst>
            </a:endParaRPr>
          </a:p>
        </p:txBody>
      </p:sp>
      <p:sp>
        <p:nvSpPr>
          <p:cNvPr id="16" name="ZoneTexte 15"/>
          <p:cNvSpPr txBox="1"/>
          <p:nvPr/>
        </p:nvSpPr>
        <p:spPr>
          <a:xfrm>
            <a:off x="251520" y="4484181"/>
            <a:ext cx="1584176" cy="1338828"/>
          </a:xfrm>
          <a:prstGeom prst="rect">
            <a:avLst/>
          </a:prstGeom>
          <a:noFill/>
        </p:spPr>
        <p:txBody>
          <a:bodyPr wrap="square" rtlCol="0">
            <a:spAutoFit/>
          </a:bodyPr>
          <a:lstStyle/>
          <a:p>
            <a:pPr algn="ctr">
              <a:spcAft>
                <a:spcPts val="0"/>
              </a:spcAft>
            </a:pPr>
            <a:r>
              <a:rPr lang="fr-FR" sz="1900" b="1" dirty="0" smtClean="0">
                <a:effectLst>
                  <a:outerShdw blurRad="38100" dist="38100" dir="2700000" algn="tl">
                    <a:srgbClr val="000000">
                      <a:alpha val="43137"/>
                    </a:srgbClr>
                  </a:outerShdw>
                </a:effectLst>
                <a:latin typeface="Arial Narrow" pitchFamily="34" charset="0"/>
                <a:ea typeface="Times New Roman"/>
                <a:cs typeface="Calibri"/>
              </a:rPr>
              <a:t>&lt; </a:t>
            </a:r>
            <a:r>
              <a:rPr lang="fr-FR" sz="2400" b="1" dirty="0" smtClean="0">
                <a:effectLst>
                  <a:outerShdw blurRad="38100" dist="38100" dir="2700000" algn="tl">
                    <a:srgbClr val="000000">
                      <a:alpha val="43137"/>
                    </a:srgbClr>
                  </a:outerShdw>
                </a:effectLst>
                <a:latin typeface="Arial Narrow" pitchFamily="34" charset="0"/>
                <a:ea typeface="Times New Roman"/>
                <a:cs typeface="Calibri"/>
              </a:rPr>
              <a:t>12H</a:t>
            </a:r>
            <a:r>
              <a:rPr lang="fr-FR" sz="1900" b="1" dirty="0" smtClean="0">
                <a:effectLst>
                  <a:outerShdw blurRad="38100" dist="38100" dir="2700000" algn="tl">
                    <a:srgbClr val="000000">
                      <a:alpha val="43137"/>
                    </a:srgbClr>
                  </a:outerShdw>
                </a:effectLst>
                <a:latin typeface="Arial Narrow" pitchFamily="34" charset="0"/>
                <a:ea typeface="Times New Roman"/>
                <a:cs typeface="Calibri"/>
              </a:rPr>
              <a:t> </a:t>
            </a:r>
            <a:endParaRPr lang="fr-FR" sz="1900" b="1" dirty="0">
              <a:effectLst>
                <a:outerShdw blurRad="38100" dist="38100" dir="2700000" algn="tl">
                  <a:srgbClr val="000000">
                    <a:alpha val="43137"/>
                  </a:srgbClr>
                </a:outerShdw>
              </a:effectLst>
              <a:latin typeface="Arial Narrow" pitchFamily="34" charset="0"/>
              <a:ea typeface="Times New Roman"/>
              <a:cs typeface="Calibri"/>
            </a:endParaRPr>
          </a:p>
          <a:p>
            <a:pPr algn="ctr">
              <a:spcAft>
                <a:spcPts val="0"/>
              </a:spcAft>
            </a:pPr>
            <a:r>
              <a:rPr lang="fr-FR" sz="1900" b="1" dirty="0" smtClean="0">
                <a:effectLst>
                  <a:outerShdw blurRad="38100" dist="38100" dir="2700000" algn="tl">
                    <a:srgbClr val="000000">
                      <a:alpha val="43137"/>
                    </a:srgbClr>
                  </a:outerShdw>
                </a:effectLst>
                <a:latin typeface="Arial Narrow" pitchFamily="34" charset="0"/>
                <a:ea typeface="Times New Roman"/>
                <a:cs typeface="Calibri"/>
              </a:rPr>
              <a:t>BEFORE IMPACT</a:t>
            </a:r>
            <a:endParaRPr lang="fr-FR" sz="1900" b="1" dirty="0">
              <a:effectLst>
                <a:outerShdw blurRad="38100" dist="38100" dir="2700000" algn="tl">
                  <a:srgbClr val="000000">
                    <a:alpha val="43137"/>
                  </a:srgbClr>
                </a:outerShdw>
              </a:effectLst>
              <a:latin typeface="Arial Narrow" pitchFamily="34" charset="0"/>
              <a:ea typeface="Times New Roman"/>
              <a:cs typeface="Calibri"/>
            </a:endParaRPr>
          </a:p>
          <a:p>
            <a:endParaRPr lang="fr-FR" sz="1900" dirty="0">
              <a:effectLst>
                <a:outerShdw blurRad="38100" dist="38100" dir="2700000" algn="tl">
                  <a:srgbClr val="000000">
                    <a:alpha val="43137"/>
                  </a:srgbClr>
                </a:outerShdw>
              </a:effectLst>
            </a:endParaRPr>
          </a:p>
        </p:txBody>
      </p:sp>
      <p:sp>
        <p:nvSpPr>
          <p:cNvPr id="12" name="ZoneTexte 11"/>
          <p:cNvSpPr txBox="1"/>
          <p:nvPr/>
        </p:nvSpPr>
        <p:spPr>
          <a:xfrm>
            <a:off x="4932040" y="4725144"/>
            <a:ext cx="1440160" cy="1077218"/>
          </a:xfrm>
          <a:prstGeom prst="rect">
            <a:avLst/>
          </a:prstGeom>
          <a:noFill/>
        </p:spPr>
        <p:txBody>
          <a:bodyPr wrap="square" rtlCol="0">
            <a:spAutoFit/>
          </a:bodyPr>
          <a:lstStyle/>
          <a:p>
            <a:pPr algn="ctr">
              <a:defRPr/>
            </a:pPr>
            <a:r>
              <a:rPr lang="fr-FR" sz="2400" b="1" dirty="0" smtClean="0">
                <a:solidFill>
                  <a:schemeClr val="bg1"/>
                </a:solidFill>
                <a:effectLst>
                  <a:outerShdw blurRad="38100" dist="38100" dir="2700000" algn="tl">
                    <a:srgbClr val="000000">
                      <a:alpha val="43137"/>
                    </a:srgbClr>
                  </a:outerShdw>
                </a:effectLst>
                <a:latin typeface="Arial Narrow" pitchFamily="34" charset="0"/>
                <a:ea typeface="Times New Roman"/>
                <a:cs typeface="Calibri"/>
              </a:rPr>
              <a:t>24-12H </a:t>
            </a:r>
            <a:endParaRPr lang="fr-FR" sz="2400" b="1" dirty="0">
              <a:solidFill>
                <a:schemeClr val="bg1"/>
              </a:solidFill>
              <a:effectLst>
                <a:outerShdw blurRad="38100" dist="38100" dir="2700000" algn="tl">
                  <a:srgbClr val="000000">
                    <a:alpha val="43137"/>
                  </a:srgbClr>
                </a:outerShdw>
              </a:effectLst>
              <a:latin typeface="Arial Narrow" pitchFamily="34" charset="0"/>
              <a:ea typeface="Times New Roman"/>
              <a:cs typeface="Calibri"/>
            </a:endParaRPr>
          </a:p>
          <a:p>
            <a:pPr algn="ctr"/>
            <a:r>
              <a:rPr lang="fr-FR" sz="2000" b="1" dirty="0" smtClean="0">
                <a:solidFill>
                  <a:schemeClr val="bg1"/>
                </a:solidFill>
                <a:effectLst>
                  <a:outerShdw blurRad="38100" dist="38100" dir="2700000" algn="tl">
                    <a:srgbClr val="000000">
                      <a:alpha val="43137"/>
                    </a:srgbClr>
                  </a:outerShdw>
                </a:effectLst>
                <a:latin typeface="Arial Narrow" pitchFamily="34" charset="0"/>
              </a:rPr>
              <a:t>Post-IMPACT</a:t>
            </a:r>
            <a:endParaRPr lang="fr-FR" sz="2000" b="1" dirty="0">
              <a:solidFill>
                <a:schemeClr val="bg1"/>
              </a:solidFill>
              <a:effectLst>
                <a:outerShdw blurRad="38100" dist="38100" dir="2700000" algn="tl">
                  <a:srgbClr val="000000">
                    <a:alpha val="43137"/>
                  </a:srgbClr>
                </a:outerShdw>
              </a:effectLst>
              <a:latin typeface="Arial Narrow" pitchFamily="34" charset="0"/>
            </a:endParaRPr>
          </a:p>
        </p:txBody>
      </p:sp>
      <p:pic>
        <p:nvPicPr>
          <p:cNvPr id="2055" name="Picture 7" descr="http://media5.picsearch.com/is?2ITUvG_AVpFVc9v_XfUMcY_8PwCYHSsZ5IetscqQ4rA&amp;height=112"/>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sharpenSoften amount="25000"/>
                    </a14:imgEffect>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6732240" y="4005064"/>
            <a:ext cx="2088232" cy="25202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91261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175548"/>
            <a:ext cx="8784976" cy="5262979"/>
          </a:xfrm>
          <a:prstGeom prst="rect">
            <a:avLst/>
          </a:prstGeom>
          <a:noFill/>
          <a:ln w="28575">
            <a:solidFill>
              <a:schemeClr val="accent1"/>
            </a:solidFill>
          </a:ln>
        </p:spPr>
        <p:txBody>
          <a:bodyPr wrap="square" rtlCol="0">
            <a:spAutoFit/>
          </a:bodyPr>
          <a:lstStyle/>
          <a:p>
            <a:pPr marL="342900" indent="-342900" algn="just">
              <a:buClr>
                <a:srgbClr val="0000FF"/>
              </a:buClr>
              <a:buSzPct val="110000"/>
              <a:buFont typeface="Courier New" pitchFamily="49" charset="0"/>
              <a:buChar char="o"/>
            </a:pPr>
            <a:r>
              <a:rPr lang="en-US" sz="2400" b="1" dirty="0" smtClean="0">
                <a:latin typeface="Arial Narrow" pitchFamily="34" charset="0"/>
                <a:ea typeface="MS Mincho"/>
                <a:cs typeface="Times New Roman"/>
              </a:rPr>
              <a:t>Total </a:t>
            </a:r>
            <a:r>
              <a:rPr lang="en-US" sz="2400" b="1" dirty="0">
                <a:latin typeface="Arial Narrow" pitchFamily="34" charset="0"/>
                <a:ea typeface="MS Mincho"/>
                <a:cs typeface="Times New Roman"/>
              </a:rPr>
              <a:t>count of </a:t>
            </a:r>
            <a:r>
              <a:rPr lang="en-US" sz="2400" b="1" dirty="0" smtClean="0">
                <a:latin typeface="Arial Narrow" pitchFamily="34" charset="0"/>
                <a:ea typeface="MS Mincho"/>
                <a:cs typeface="Times New Roman"/>
              </a:rPr>
              <a:t>fourteen tropical </a:t>
            </a:r>
            <a:r>
              <a:rPr lang="en-US" sz="2400" b="1" dirty="0">
                <a:latin typeface="Arial Narrow" pitchFamily="34" charset="0"/>
                <a:ea typeface="MS Mincho"/>
                <a:cs typeface="Times New Roman"/>
              </a:rPr>
              <a:t>storms</a:t>
            </a:r>
            <a:r>
              <a:rPr lang="fr-FR" sz="2400" b="1" dirty="0" smtClean="0">
                <a:solidFill>
                  <a:prstClr val="black"/>
                </a:solidFill>
                <a:latin typeface="Arial Narrow" pitchFamily="34" charset="0"/>
              </a:rPr>
              <a:t>,</a:t>
            </a:r>
          </a:p>
          <a:p>
            <a:pPr marL="342900" indent="-342900" algn="just">
              <a:buClr>
                <a:srgbClr val="0000FF"/>
              </a:buClr>
              <a:buSzPct val="110000"/>
              <a:buFont typeface="Courier New" pitchFamily="49" charset="0"/>
              <a:buChar char="o"/>
            </a:pPr>
            <a:r>
              <a:rPr lang="fr-FR" sz="2400" b="1" dirty="0" smtClean="0">
                <a:solidFill>
                  <a:prstClr val="black"/>
                </a:solidFill>
                <a:latin typeface="Arial Narrow" pitchFamily="34" charset="0"/>
              </a:rPr>
              <a:t> Including </a:t>
            </a:r>
            <a:r>
              <a:rPr lang="en-US" sz="2400" b="1" dirty="0" smtClean="0">
                <a:latin typeface="Arial Narrow" pitchFamily="34" charset="0"/>
                <a:ea typeface="MS Mincho"/>
                <a:cs typeface="Times New Roman"/>
              </a:rPr>
              <a:t>two </a:t>
            </a:r>
            <a:r>
              <a:rPr lang="en-US" sz="2400" b="1" dirty="0">
                <a:latin typeface="Arial Narrow" pitchFamily="34" charset="0"/>
                <a:ea typeface="MS Mincho"/>
                <a:cs typeface="Times New Roman"/>
              </a:rPr>
              <a:t>into very intense tropical </a:t>
            </a:r>
            <a:r>
              <a:rPr lang="en-US" sz="2400" b="1" dirty="0" smtClean="0">
                <a:latin typeface="Arial Narrow" pitchFamily="34" charset="0"/>
                <a:ea typeface="MS Mincho"/>
                <a:cs typeface="Times New Roman"/>
              </a:rPr>
              <a:t>cyclones</a:t>
            </a:r>
            <a:r>
              <a:rPr lang="en-US" sz="2400" b="1" dirty="0">
                <a:latin typeface="Arial Narrow" pitchFamily="34" charset="0"/>
                <a:ea typeface="MS Mincho"/>
                <a:cs typeface="Times New Roman"/>
              </a:rPr>
              <a:t> </a:t>
            </a:r>
            <a:endParaRPr lang="en-US" sz="2400" b="1" dirty="0" smtClean="0">
              <a:latin typeface="Arial Narrow" pitchFamily="34" charset="0"/>
              <a:ea typeface="MS Mincho"/>
              <a:cs typeface="Times New Roman"/>
            </a:endParaRPr>
          </a:p>
          <a:p>
            <a:pPr marL="342900" indent="-342900" algn="just">
              <a:buClr>
                <a:srgbClr val="0000FF"/>
              </a:buClr>
              <a:buSzPct val="110000"/>
              <a:buFont typeface="Courier New" pitchFamily="49" charset="0"/>
              <a:buChar char="o"/>
            </a:pPr>
            <a:r>
              <a:rPr lang="en-US" sz="2400" b="1" dirty="0" smtClean="0">
                <a:latin typeface="Arial Narrow" pitchFamily="34" charset="0"/>
                <a:ea typeface="MS Mincho"/>
                <a:cs typeface="Times New Roman"/>
              </a:rPr>
              <a:t>Cumulating </a:t>
            </a:r>
            <a:r>
              <a:rPr lang="en-US" sz="2400" b="1" dirty="0">
                <a:latin typeface="Arial Narrow" pitchFamily="34" charset="0"/>
                <a:ea typeface="MS Mincho"/>
                <a:cs typeface="Times New Roman"/>
              </a:rPr>
              <a:t>56 days of disturbed activity</a:t>
            </a:r>
            <a:r>
              <a:rPr lang="fr-FR" sz="2400" b="1" dirty="0" smtClean="0">
                <a:solidFill>
                  <a:prstClr val="black"/>
                </a:solidFill>
                <a:latin typeface="Arial Narrow" pitchFamily="34" charset="0"/>
              </a:rPr>
              <a:t>. </a:t>
            </a:r>
            <a:endParaRPr lang="fr-FR" sz="2400" b="1" dirty="0">
              <a:solidFill>
                <a:prstClr val="black"/>
              </a:solidFill>
              <a:latin typeface="Arial Narrow" pitchFamily="34" charset="0"/>
            </a:endParaRPr>
          </a:p>
          <a:p>
            <a:pPr marL="342900" indent="-342900" algn="just">
              <a:buClr>
                <a:srgbClr val="0000FF"/>
              </a:buClr>
              <a:buSzPct val="110000"/>
              <a:buFont typeface="Courier New" pitchFamily="49" charset="0"/>
              <a:buChar char="o"/>
            </a:pPr>
            <a:r>
              <a:rPr lang="en-US" sz="2400" b="1" dirty="0">
                <a:latin typeface="Arial Narrow" pitchFamily="34" charset="0"/>
                <a:ea typeface="MS Mincho"/>
                <a:cs typeface="Times New Roman"/>
              </a:rPr>
              <a:t>A</a:t>
            </a:r>
            <a:r>
              <a:rPr lang="en-US" sz="2400" b="1" dirty="0" smtClean="0">
                <a:latin typeface="Arial Narrow" pitchFamily="34" charset="0"/>
                <a:ea typeface="MS Mincho"/>
                <a:cs typeface="Times New Roman"/>
              </a:rPr>
              <a:t>bnormal </a:t>
            </a:r>
            <a:r>
              <a:rPr lang="en-US" sz="2400" b="1" dirty="0">
                <a:latin typeface="Arial Narrow" pitchFamily="34" charset="0"/>
                <a:ea typeface="MS Mincho"/>
                <a:cs typeface="Times New Roman"/>
              </a:rPr>
              <a:t>meteorological situation that prevailed over the </a:t>
            </a:r>
            <a:r>
              <a:rPr lang="en-US" sz="2400" b="1" dirty="0" err="1" smtClean="0">
                <a:latin typeface="Arial Narrow" pitchFamily="34" charset="0"/>
                <a:ea typeface="MS Mincho"/>
                <a:cs typeface="Times New Roman"/>
              </a:rPr>
              <a:t>Mozambical</a:t>
            </a:r>
            <a:r>
              <a:rPr lang="en-US" sz="2400" b="1" dirty="0" smtClean="0">
                <a:latin typeface="Arial Narrow" pitchFamily="34" charset="0"/>
                <a:ea typeface="MS Mincho"/>
                <a:cs typeface="Times New Roman"/>
              </a:rPr>
              <a:t> channel, </a:t>
            </a:r>
            <a:r>
              <a:rPr lang="en-US" sz="2400" b="1" dirty="0">
                <a:latin typeface="Arial Narrow" pitchFamily="34" charset="0"/>
                <a:ea typeface="MS Mincho"/>
                <a:cs typeface="Times New Roman"/>
              </a:rPr>
              <a:t>especially in January 2015, a month that cumulated by far the strongest disturbed activity </a:t>
            </a:r>
            <a:r>
              <a:rPr lang="fr-FR" sz="2400" b="1" dirty="0" smtClean="0">
                <a:solidFill>
                  <a:prstClr val="black"/>
                </a:solidFill>
                <a:latin typeface="Arial Narrow" pitchFamily="34" charset="0"/>
              </a:rPr>
              <a:t>(VITC </a:t>
            </a:r>
            <a:r>
              <a:rPr lang="fr-FR" sz="2400" b="1" dirty="0">
                <a:solidFill>
                  <a:prstClr val="black"/>
                </a:solidFill>
                <a:latin typeface="Arial Narrow" pitchFamily="34" charset="0"/>
              </a:rPr>
              <a:t>BANSI </a:t>
            </a:r>
            <a:r>
              <a:rPr lang="fr-FR" sz="2400" b="1" dirty="0" smtClean="0">
                <a:solidFill>
                  <a:prstClr val="black"/>
                </a:solidFill>
                <a:latin typeface="Arial Narrow" pitchFamily="34" charset="0"/>
              </a:rPr>
              <a:t>and EUNICE) in the OI bassin.</a:t>
            </a:r>
          </a:p>
          <a:p>
            <a:pPr marL="342900" indent="-342900" algn="just">
              <a:buClr>
                <a:srgbClr val="0000FF"/>
              </a:buClr>
              <a:buSzPct val="110000"/>
              <a:buFont typeface="Courier New" pitchFamily="49" charset="0"/>
              <a:buChar char="o"/>
            </a:pPr>
            <a:r>
              <a:rPr lang="fr-FR" sz="2400" b="1" dirty="0" smtClean="0">
                <a:solidFill>
                  <a:prstClr val="black"/>
                </a:solidFill>
                <a:latin typeface="Arial Narrow" pitchFamily="34" charset="0"/>
              </a:rPr>
              <a:t>Few systems came together: </a:t>
            </a:r>
            <a:r>
              <a:rPr lang="fr-FR" sz="2400" b="1" dirty="0">
                <a:solidFill>
                  <a:prstClr val="black"/>
                </a:solidFill>
                <a:latin typeface="Arial Narrow" pitchFamily="34" charset="0"/>
              </a:rPr>
              <a:t>FTT ADJALI / DT N°02, CTI KATE / CTTI BANSI / FTT CHEDZA, TTM DIAMONDRA / CTTI EUNICE, DT N°11 / TTM HALIBA et enfin CT JOALANE / CTI IKOLA.</a:t>
            </a:r>
          </a:p>
          <a:p>
            <a:pPr marL="342900" indent="-342900" algn="just">
              <a:buClr>
                <a:srgbClr val="0000FF"/>
              </a:buClr>
              <a:buSzPct val="110000"/>
              <a:buFont typeface="Courier New" pitchFamily="49" charset="0"/>
              <a:buChar char="o"/>
            </a:pPr>
            <a:r>
              <a:rPr lang="en-US" sz="2400" b="1" dirty="0" smtClean="0">
                <a:latin typeface="Arial Narrow" pitchFamily="34" charset="0"/>
                <a:ea typeface="MS Mincho"/>
              </a:rPr>
              <a:t>Particular </a:t>
            </a:r>
            <a:r>
              <a:rPr lang="en-US" sz="2400" b="1" dirty="0">
                <a:latin typeface="Arial Narrow" pitchFamily="34" charset="0"/>
                <a:ea typeface="MS Mincho"/>
              </a:rPr>
              <a:t>configuration of the trajectories was </a:t>
            </a:r>
            <a:r>
              <a:rPr lang="en-US" sz="2400" b="1" dirty="0" smtClean="0">
                <a:latin typeface="Arial Narrow" pitchFamily="34" charset="0"/>
                <a:ea typeface="MS Mincho"/>
              </a:rPr>
              <a:t>favourable for Madagascar</a:t>
            </a:r>
            <a:r>
              <a:rPr lang="en-US" sz="2400" b="1" dirty="0">
                <a:latin typeface="Arial Narrow" pitchFamily="34" charset="0"/>
                <a:ea typeface="MS Mincho"/>
              </a:rPr>
              <a:t>, which </a:t>
            </a:r>
            <a:r>
              <a:rPr lang="en-US" sz="2400" b="1" dirty="0" smtClean="0">
                <a:latin typeface="Arial Narrow" pitchFamily="34" charset="0"/>
                <a:ea typeface="MS Mincho"/>
              </a:rPr>
              <a:t>has been </a:t>
            </a:r>
            <a:r>
              <a:rPr lang="en-US" sz="2400" b="1" dirty="0">
                <a:latin typeface="Arial Narrow" pitchFamily="34" charset="0"/>
                <a:ea typeface="MS Mincho"/>
              </a:rPr>
              <a:t>a </a:t>
            </a:r>
            <a:r>
              <a:rPr lang="en-US" sz="2400" b="1" dirty="0" smtClean="0">
                <a:latin typeface="Arial Narrow" pitchFamily="34" charset="0"/>
                <a:ea typeface="MS Mincho"/>
              </a:rPr>
              <a:t>matter of huge and deadly floods and landslides impacts of storms and heavy flash rain </a:t>
            </a:r>
            <a:r>
              <a:rPr lang="fr-FR" sz="2400" b="1" dirty="0" smtClean="0">
                <a:solidFill>
                  <a:prstClr val="black"/>
                </a:solidFill>
                <a:latin typeface="Arial Narrow" pitchFamily="34" charset="0"/>
              </a:rPr>
              <a:t>(FTT </a:t>
            </a:r>
            <a:r>
              <a:rPr lang="fr-FR" sz="2400" b="1" dirty="0">
                <a:solidFill>
                  <a:prstClr val="black"/>
                </a:solidFill>
                <a:latin typeface="Arial Narrow" pitchFamily="34" charset="0"/>
              </a:rPr>
              <a:t>CHEDZA / FTT FUNDI / DT N°11</a:t>
            </a:r>
            <a:r>
              <a:rPr lang="fr-FR" sz="2400" b="1" dirty="0" smtClean="0">
                <a:solidFill>
                  <a:prstClr val="black"/>
                </a:solidFill>
                <a:latin typeface="Arial Narrow" pitchFamily="34" charset="0"/>
              </a:rPr>
              <a:t>).</a:t>
            </a:r>
            <a:endParaRPr lang="fr-FR" sz="2400" b="1" dirty="0">
              <a:solidFill>
                <a:prstClr val="black"/>
              </a:solidFill>
              <a:latin typeface="Arial Narrow" pitchFamily="34" charset="0"/>
            </a:endParaRPr>
          </a:p>
        </p:txBody>
      </p:sp>
      <p:sp>
        <p:nvSpPr>
          <p:cNvPr id="5" name="Titre 1"/>
          <p:cNvSpPr>
            <a:spLocks noGrp="1"/>
          </p:cNvSpPr>
          <p:nvPr>
            <p:ph type="title"/>
          </p:nvPr>
        </p:nvSpPr>
        <p:spPr>
          <a:xfrm>
            <a:off x="1115616" y="231480"/>
            <a:ext cx="6840760" cy="726474"/>
          </a:xfrm>
        </p:spPr>
        <p:txBody>
          <a:bodyPr>
            <a:noAutofit/>
          </a:bodyPr>
          <a:lstStyle/>
          <a:p>
            <a:pPr algn="ctr"/>
            <a:r>
              <a:rPr lang="fr-FR" sz="2800" b="1" dirty="0" smtClean="0">
                <a:latin typeface="Arial Narrow" pitchFamily="34" charset="0"/>
                <a:cs typeface="Times New Roman" pitchFamily="18" charset="0"/>
              </a:rPr>
              <a:t>CYCLONE</a:t>
            </a:r>
            <a:r>
              <a:rPr lang="fr-FR" sz="2800" b="1" dirty="0" smtClean="0">
                <a:solidFill>
                  <a:schemeClr val="tx1"/>
                </a:solidFill>
                <a:latin typeface="Arial Narrow" pitchFamily="34" charset="0"/>
                <a:cs typeface="Times New Roman" pitchFamily="18" charset="0"/>
              </a:rPr>
              <a:t> SEASON SUMMARY </a:t>
            </a:r>
            <a:br>
              <a:rPr lang="fr-FR" sz="2800" b="1" dirty="0" smtClean="0">
                <a:solidFill>
                  <a:schemeClr val="tx1"/>
                </a:solidFill>
                <a:latin typeface="Arial Narrow" pitchFamily="34" charset="0"/>
                <a:cs typeface="Times New Roman" pitchFamily="18" charset="0"/>
              </a:rPr>
            </a:br>
            <a:r>
              <a:rPr lang="fr-FR" sz="2800" b="1" dirty="0" smtClean="0">
                <a:solidFill>
                  <a:schemeClr val="tx1"/>
                </a:solidFill>
                <a:latin typeface="Arial Narrow" pitchFamily="34" charset="0"/>
                <a:cs typeface="Times New Roman" pitchFamily="18" charset="0"/>
              </a:rPr>
              <a:t>2014 - 2015 </a:t>
            </a:r>
            <a:endParaRPr lang="fr-FR" sz="2800" b="1" i="1" u="sng" dirty="0">
              <a:latin typeface="Arial Narrow" pitchFamily="34" charset="0"/>
            </a:endParaRPr>
          </a:p>
        </p:txBody>
      </p:sp>
      <p:pic>
        <p:nvPicPr>
          <p:cNvPr id="6" name="Image 5"/>
          <p:cNvPicPr/>
          <p:nvPr/>
        </p:nvPicPr>
        <p:blipFill>
          <a:blip r:embed="rId3" cstate="print"/>
          <a:srcRect/>
          <a:stretch>
            <a:fillRect/>
          </a:stretch>
        </p:blipFill>
        <p:spPr bwMode="auto">
          <a:xfrm>
            <a:off x="7956376" y="-7318"/>
            <a:ext cx="1164116" cy="1204070"/>
          </a:xfrm>
          <a:prstGeom prst="rect">
            <a:avLst/>
          </a:prstGeom>
          <a:noFill/>
          <a:ln w="9525">
            <a:noFill/>
            <a:miter lim="800000"/>
            <a:headEnd/>
            <a:tailEnd/>
          </a:ln>
        </p:spPr>
      </p:pic>
      <p:pic>
        <p:nvPicPr>
          <p:cNvPr id="7" name="Image 6" descr="C:\Users\Utilisateur\Desktop\LOGO MTM ok.png"/>
          <p:cNvPicPr/>
          <p:nvPr/>
        </p:nvPicPr>
        <p:blipFill>
          <a:blip r:embed="rId4" cstate="print"/>
          <a:stretch>
            <a:fillRect/>
          </a:stretch>
        </p:blipFill>
        <p:spPr bwMode="auto">
          <a:xfrm>
            <a:off x="0" y="-27384"/>
            <a:ext cx="1115616" cy="1182524"/>
          </a:xfrm>
          <a:prstGeom prst="rect">
            <a:avLst/>
          </a:prstGeom>
          <a:noFill/>
          <a:ln w="9525">
            <a:noFill/>
            <a:miter lim="800000"/>
            <a:headEnd/>
            <a:tailEnd/>
          </a:ln>
        </p:spPr>
      </p:pic>
    </p:spTree>
    <p:extLst>
      <p:ext uri="{BB962C8B-B14F-4D97-AF65-F5344CB8AC3E}">
        <p14:creationId xmlns="" xmlns:p14="http://schemas.microsoft.com/office/powerpoint/2010/main" val="1242585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55576" y="428604"/>
            <a:ext cx="6912768" cy="523220"/>
          </a:xfrm>
          <a:prstGeom prst="rect">
            <a:avLst/>
          </a:prstGeom>
          <a:noFill/>
        </p:spPr>
        <p:txBody>
          <a:bodyPr wrap="square" rtlCol="0">
            <a:spAutoFit/>
          </a:bodyPr>
          <a:lstStyle/>
          <a:p>
            <a:pPr algn="ctr"/>
            <a:r>
              <a:rPr lang="fr-FR" sz="2800" b="1" dirty="0" smtClean="0">
                <a:latin typeface="Arial Narrow" pitchFamily="34" charset="0"/>
              </a:rPr>
              <a:t>Evolution of BANSI and TP N°06 on 18th Jan15</a:t>
            </a:r>
            <a:endParaRPr lang="fr-FR" sz="2800" dirty="0">
              <a:latin typeface="Arial Narrow" pitchFamily="34" charset="0"/>
            </a:endParaRPr>
          </a:p>
        </p:txBody>
      </p:sp>
      <p:pic>
        <p:nvPicPr>
          <p:cNvPr id="1026" name="Picture 2" descr="I:\1ISOBARE1415TU.png"/>
          <p:cNvPicPr>
            <a:picLocks noChangeAspect="1" noChangeArrowheads="1"/>
          </p:cNvPicPr>
          <p:nvPr/>
        </p:nvPicPr>
        <p:blipFill>
          <a:blip r:embed="rId3" cstate="print"/>
          <a:srcRect/>
          <a:stretch>
            <a:fillRect/>
          </a:stretch>
        </p:blipFill>
        <p:spPr bwMode="auto">
          <a:xfrm>
            <a:off x="857224" y="1214422"/>
            <a:ext cx="3428992" cy="2683313"/>
          </a:xfrm>
          <a:prstGeom prst="rect">
            <a:avLst/>
          </a:prstGeom>
          <a:noFill/>
        </p:spPr>
      </p:pic>
      <p:pic>
        <p:nvPicPr>
          <p:cNvPr id="1027" name="Picture 3" descr="I:\1ISOBARE15012015.png"/>
          <p:cNvPicPr>
            <a:picLocks noChangeAspect="1" noChangeArrowheads="1"/>
          </p:cNvPicPr>
          <p:nvPr/>
        </p:nvPicPr>
        <p:blipFill>
          <a:blip r:embed="rId4" cstate="print"/>
          <a:srcRect/>
          <a:stretch>
            <a:fillRect/>
          </a:stretch>
        </p:blipFill>
        <p:spPr bwMode="auto">
          <a:xfrm>
            <a:off x="4929190" y="1214422"/>
            <a:ext cx="3429024" cy="2683338"/>
          </a:xfrm>
          <a:prstGeom prst="rect">
            <a:avLst/>
          </a:prstGeom>
          <a:noFill/>
        </p:spPr>
      </p:pic>
      <p:pic>
        <p:nvPicPr>
          <p:cNvPr id="1028" name="Picture 4" descr="I:\1ISOBARE16012015.png"/>
          <p:cNvPicPr>
            <a:picLocks noChangeAspect="1" noChangeArrowheads="1"/>
          </p:cNvPicPr>
          <p:nvPr/>
        </p:nvPicPr>
        <p:blipFill>
          <a:blip r:embed="rId5" cstate="print"/>
          <a:srcRect/>
          <a:stretch>
            <a:fillRect/>
          </a:stretch>
        </p:blipFill>
        <p:spPr bwMode="auto">
          <a:xfrm>
            <a:off x="785786" y="4071942"/>
            <a:ext cx="3560288" cy="2786058"/>
          </a:xfrm>
          <a:prstGeom prst="rect">
            <a:avLst/>
          </a:prstGeom>
          <a:noFill/>
        </p:spPr>
      </p:pic>
      <p:pic>
        <p:nvPicPr>
          <p:cNvPr id="1029" name="Picture 5" descr="I:\1ISOBARE17012015.png"/>
          <p:cNvPicPr>
            <a:picLocks noChangeAspect="1" noChangeArrowheads="1"/>
          </p:cNvPicPr>
          <p:nvPr/>
        </p:nvPicPr>
        <p:blipFill>
          <a:blip r:embed="rId6" cstate="print"/>
          <a:srcRect/>
          <a:stretch>
            <a:fillRect/>
          </a:stretch>
        </p:blipFill>
        <p:spPr bwMode="auto">
          <a:xfrm>
            <a:off x="4929190" y="4143380"/>
            <a:ext cx="3468999" cy="2714620"/>
          </a:xfrm>
          <a:prstGeom prst="rect">
            <a:avLst/>
          </a:prstGeom>
          <a:noFill/>
        </p:spPr>
      </p:pic>
      <p:sp>
        <p:nvSpPr>
          <p:cNvPr id="5" name="ZoneTexte 4"/>
          <p:cNvSpPr txBox="1"/>
          <p:nvPr/>
        </p:nvSpPr>
        <p:spPr>
          <a:xfrm>
            <a:off x="4967536" y="6457890"/>
            <a:ext cx="4176464" cy="400110"/>
          </a:xfrm>
          <a:prstGeom prst="rect">
            <a:avLst/>
          </a:prstGeom>
          <a:noFill/>
          <a:ln>
            <a:noFill/>
          </a:ln>
        </p:spPr>
        <p:txBody>
          <a:bodyPr wrap="square" rtlCol="0">
            <a:spAutoFit/>
          </a:bodyPr>
          <a:lstStyle/>
          <a:p>
            <a:pPr algn="r"/>
            <a:r>
              <a:rPr lang="fr-FR" sz="2000" b="1" dirty="0" smtClean="0">
                <a:solidFill>
                  <a:srgbClr val="0000FF"/>
                </a:solidFill>
              </a:rPr>
              <a:t>Source: DGM/MTTM</a:t>
            </a:r>
            <a:endParaRPr lang="fr-FR" sz="2000" b="1" dirty="0">
              <a:solidFill>
                <a:srgbClr val="0000FF"/>
              </a:solidFill>
            </a:endParaRPr>
          </a:p>
        </p:txBody>
      </p:sp>
      <p:pic>
        <p:nvPicPr>
          <p:cNvPr id="4" name="Image 3"/>
          <p:cNvPicPr/>
          <p:nvPr/>
        </p:nvPicPr>
        <p:blipFill>
          <a:blip r:embed="rId7" cstate="print"/>
          <a:srcRect/>
          <a:stretch>
            <a:fillRect/>
          </a:stretch>
        </p:blipFill>
        <p:spPr bwMode="auto">
          <a:xfrm>
            <a:off x="7524328" y="0"/>
            <a:ext cx="1619672"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262574"/>
            <a:ext cx="7056784" cy="830997"/>
          </a:xfrm>
          <a:prstGeom prst="rect">
            <a:avLst/>
          </a:prstGeom>
          <a:noFill/>
        </p:spPr>
        <p:txBody>
          <a:bodyPr wrap="square" rtlCol="0">
            <a:spAutoFit/>
          </a:bodyPr>
          <a:lstStyle/>
          <a:p>
            <a:pPr algn="ctr"/>
            <a:r>
              <a:rPr lang="fr-FR" sz="2400" b="1" dirty="0" smtClean="0">
                <a:effectLst>
                  <a:outerShdw blurRad="38100" dist="38100" dir="2700000" algn="tl">
                    <a:srgbClr val="000000">
                      <a:alpha val="43137"/>
                    </a:srgbClr>
                  </a:outerShdw>
                </a:effectLst>
                <a:latin typeface="Arial Narrow" pitchFamily="34" charset="0"/>
              </a:rPr>
              <a:t>RAIN FORECAST IN DIFFERENT IMPACTED </a:t>
            </a:r>
          </a:p>
          <a:p>
            <a:pPr algn="ctr"/>
            <a:r>
              <a:rPr lang="fr-FR" sz="2400" b="1" dirty="0" smtClean="0">
                <a:effectLst>
                  <a:outerShdw blurRad="38100" dist="38100" dir="2700000" algn="tl">
                    <a:srgbClr val="000000">
                      <a:alpha val="43137"/>
                    </a:srgbClr>
                  </a:outerShdw>
                </a:effectLst>
                <a:latin typeface="Arial Narrow" pitchFamily="34" charset="0"/>
              </a:rPr>
              <a:t>WELL KNOWN SITES </a:t>
            </a:r>
            <a:endParaRPr lang="fr-FR" sz="2400" dirty="0">
              <a:effectLst>
                <a:outerShdw blurRad="38100" dist="38100" dir="2700000" algn="tl">
                  <a:srgbClr val="000000">
                    <a:alpha val="43137"/>
                  </a:srgbClr>
                </a:outerShdw>
              </a:effectLst>
              <a:latin typeface="Arial Narrow" pitchFamily="34" charset="0"/>
            </a:endParaRPr>
          </a:p>
        </p:txBody>
      </p:sp>
      <p:sp>
        <p:nvSpPr>
          <p:cNvPr id="9" name="ZoneTexte 8"/>
          <p:cNvSpPr txBox="1"/>
          <p:nvPr/>
        </p:nvSpPr>
        <p:spPr>
          <a:xfrm>
            <a:off x="285720" y="6381328"/>
            <a:ext cx="4070256" cy="400110"/>
          </a:xfrm>
          <a:prstGeom prst="rect">
            <a:avLst/>
          </a:prstGeom>
          <a:noFill/>
          <a:ln>
            <a:noFill/>
          </a:ln>
        </p:spPr>
        <p:txBody>
          <a:bodyPr wrap="square" rtlCol="0">
            <a:spAutoFit/>
          </a:bodyPr>
          <a:lstStyle/>
          <a:p>
            <a:pPr algn="r"/>
            <a:r>
              <a:rPr lang="fr-FR" sz="2000" b="1" dirty="0" smtClean="0">
                <a:solidFill>
                  <a:schemeClr val="tx1">
                    <a:lumMod val="85000"/>
                    <a:lumOff val="15000"/>
                  </a:schemeClr>
                </a:solidFill>
              </a:rPr>
              <a:t>Source: DGM/MTTM /ECMWF</a:t>
            </a:r>
            <a:endParaRPr lang="fr-FR" sz="2000" b="1" dirty="0">
              <a:solidFill>
                <a:schemeClr val="tx1">
                  <a:lumMod val="85000"/>
                  <a:lumOff val="15000"/>
                </a:schemeClr>
              </a:solidFill>
            </a:endParaRPr>
          </a:p>
        </p:txBody>
      </p:sp>
      <p:pic>
        <p:nvPicPr>
          <p:cNvPr id="15" name="Image 14"/>
          <p:cNvPicPr/>
          <p:nvPr/>
        </p:nvPicPr>
        <p:blipFill>
          <a:blip r:embed="rId3" cstate="print"/>
          <a:srcRect/>
          <a:stretch>
            <a:fillRect/>
          </a:stretch>
        </p:blipFill>
        <p:spPr bwMode="auto">
          <a:xfrm>
            <a:off x="7524328" y="0"/>
            <a:ext cx="1619672" cy="1584176"/>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lum bright="-10000" contrast="10000"/>
          </a:blip>
          <a:srcRect/>
          <a:stretch>
            <a:fillRect/>
          </a:stretch>
        </p:blipFill>
        <p:spPr bwMode="auto">
          <a:xfrm>
            <a:off x="179512" y="1484784"/>
            <a:ext cx="4727243" cy="1440160"/>
          </a:xfrm>
          <a:prstGeom prst="rect">
            <a:avLst/>
          </a:prstGeom>
          <a:noFill/>
          <a:ln w="9525">
            <a:noFill/>
            <a:miter lim="800000"/>
            <a:headEnd/>
            <a:tailEnd/>
          </a:ln>
          <a:effectLst/>
        </p:spPr>
      </p:pic>
      <p:sp>
        <p:nvSpPr>
          <p:cNvPr id="16" name="ZoneTexte 15"/>
          <p:cNvSpPr txBox="1"/>
          <p:nvPr/>
        </p:nvSpPr>
        <p:spPr>
          <a:xfrm>
            <a:off x="2714612" y="1714488"/>
            <a:ext cx="1571636" cy="369332"/>
          </a:xfrm>
          <a:prstGeom prst="rect">
            <a:avLst/>
          </a:prstGeom>
          <a:noFill/>
        </p:spPr>
        <p:txBody>
          <a:bodyPr wrap="square" rtlCol="0">
            <a:spAutoFit/>
          </a:bodyPr>
          <a:lstStyle/>
          <a:p>
            <a:pPr algn="ctr"/>
            <a:r>
              <a:rPr lang="fr-FR" b="1" dirty="0" smtClean="0"/>
              <a:t>Antananarivo</a:t>
            </a:r>
            <a:endParaRPr lang="fr-FR" b="1" dirty="0"/>
          </a:p>
        </p:txBody>
      </p:sp>
      <p:pic>
        <p:nvPicPr>
          <p:cNvPr id="1027" name="Picture 3"/>
          <p:cNvPicPr>
            <a:picLocks noChangeAspect="1" noChangeArrowheads="1"/>
          </p:cNvPicPr>
          <p:nvPr/>
        </p:nvPicPr>
        <p:blipFill>
          <a:blip r:embed="rId5" cstate="print">
            <a:lum bright="-10000" contrast="10000"/>
          </a:blip>
          <a:srcRect/>
          <a:stretch>
            <a:fillRect/>
          </a:stretch>
        </p:blipFill>
        <p:spPr bwMode="auto">
          <a:xfrm>
            <a:off x="357158" y="3210596"/>
            <a:ext cx="4286850" cy="1304254"/>
          </a:xfrm>
          <a:prstGeom prst="rect">
            <a:avLst/>
          </a:prstGeom>
          <a:noFill/>
          <a:ln w="9525">
            <a:noFill/>
            <a:miter lim="800000"/>
            <a:headEnd/>
            <a:tailEnd/>
          </a:ln>
          <a:effectLst/>
        </p:spPr>
      </p:pic>
      <p:sp>
        <p:nvSpPr>
          <p:cNvPr id="17" name="ZoneTexte 16"/>
          <p:cNvSpPr txBox="1"/>
          <p:nvPr/>
        </p:nvSpPr>
        <p:spPr>
          <a:xfrm>
            <a:off x="2786050" y="3500438"/>
            <a:ext cx="1500198" cy="369332"/>
          </a:xfrm>
          <a:prstGeom prst="rect">
            <a:avLst/>
          </a:prstGeom>
          <a:noFill/>
        </p:spPr>
        <p:txBody>
          <a:bodyPr wrap="square" rtlCol="0">
            <a:spAutoFit/>
          </a:bodyPr>
          <a:lstStyle/>
          <a:p>
            <a:pPr algn="ctr"/>
            <a:r>
              <a:rPr lang="fr-FR" b="1" dirty="0" smtClean="0"/>
              <a:t>Morondava</a:t>
            </a:r>
            <a:endParaRPr lang="fr-FR" b="1" dirty="0"/>
          </a:p>
        </p:txBody>
      </p:sp>
      <p:pic>
        <p:nvPicPr>
          <p:cNvPr id="1028" name="Picture 4"/>
          <p:cNvPicPr>
            <a:picLocks noChangeAspect="1" noChangeArrowheads="1"/>
          </p:cNvPicPr>
          <p:nvPr/>
        </p:nvPicPr>
        <p:blipFill>
          <a:blip r:embed="rId6" cstate="print">
            <a:lum bright="-10000" contrast="10000"/>
          </a:blip>
          <a:srcRect/>
          <a:stretch>
            <a:fillRect/>
          </a:stretch>
        </p:blipFill>
        <p:spPr bwMode="auto">
          <a:xfrm>
            <a:off x="4537554" y="1556792"/>
            <a:ext cx="4354926" cy="1305458"/>
          </a:xfrm>
          <a:prstGeom prst="rect">
            <a:avLst/>
          </a:prstGeom>
          <a:noFill/>
          <a:ln w="9525">
            <a:noFill/>
            <a:miter lim="800000"/>
            <a:headEnd/>
            <a:tailEnd/>
          </a:ln>
          <a:effectLst/>
        </p:spPr>
      </p:pic>
      <p:sp>
        <p:nvSpPr>
          <p:cNvPr id="13" name="ZoneTexte 12"/>
          <p:cNvSpPr txBox="1"/>
          <p:nvPr/>
        </p:nvSpPr>
        <p:spPr>
          <a:xfrm>
            <a:off x="7072330" y="1845222"/>
            <a:ext cx="1500198" cy="369332"/>
          </a:xfrm>
          <a:prstGeom prst="rect">
            <a:avLst/>
          </a:prstGeom>
          <a:noFill/>
        </p:spPr>
        <p:txBody>
          <a:bodyPr wrap="square" rtlCol="0">
            <a:spAutoFit/>
          </a:bodyPr>
          <a:lstStyle/>
          <a:p>
            <a:pPr algn="ctr"/>
            <a:r>
              <a:rPr lang="fr-FR" b="1" dirty="0" smtClean="0"/>
              <a:t>Toamasina</a:t>
            </a:r>
            <a:endParaRPr lang="fr-FR" b="1" dirty="0"/>
          </a:p>
        </p:txBody>
      </p:sp>
      <p:pic>
        <p:nvPicPr>
          <p:cNvPr id="1029" name="Picture 5"/>
          <p:cNvPicPr>
            <a:picLocks noChangeAspect="1" noChangeArrowheads="1"/>
          </p:cNvPicPr>
          <p:nvPr/>
        </p:nvPicPr>
        <p:blipFill>
          <a:blip r:embed="rId7" cstate="print">
            <a:lum bright="-10000" contrast="10000"/>
          </a:blip>
          <a:srcRect/>
          <a:stretch>
            <a:fillRect/>
          </a:stretch>
        </p:blipFill>
        <p:spPr bwMode="auto">
          <a:xfrm>
            <a:off x="4544755" y="3212976"/>
            <a:ext cx="4299209" cy="1301873"/>
          </a:xfrm>
          <a:prstGeom prst="rect">
            <a:avLst/>
          </a:prstGeom>
          <a:noFill/>
          <a:ln w="9525">
            <a:noFill/>
            <a:miter lim="800000"/>
            <a:headEnd/>
            <a:tailEnd/>
          </a:ln>
          <a:effectLst/>
        </p:spPr>
      </p:pic>
      <p:sp>
        <p:nvSpPr>
          <p:cNvPr id="18" name="ZoneTexte 17"/>
          <p:cNvSpPr txBox="1"/>
          <p:nvPr/>
        </p:nvSpPr>
        <p:spPr>
          <a:xfrm>
            <a:off x="7215206" y="3500438"/>
            <a:ext cx="1500198" cy="369332"/>
          </a:xfrm>
          <a:prstGeom prst="rect">
            <a:avLst/>
          </a:prstGeom>
          <a:noFill/>
        </p:spPr>
        <p:txBody>
          <a:bodyPr wrap="square" rtlCol="0">
            <a:spAutoFit/>
          </a:bodyPr>
          <a:lstStyle/>
          <a:p>
            <a:pPr algn="ctr"/>
            <a:r>
              <a:rPr lang="fr-FR" b="1" dirty="0" err="1" smtClean="0"/>
              <a:t>Farafangana</a:t>
            </a:r>
            <a:endParaRPr lang="fr-FR" b="1" dirty="0"/>
          </a:p>
        </p:txBody>
      </p:sp>
      <p:pic>
        <p:nvPicPr>
          <p:cNvPr id="1030" name="Picture 6"/>
          <p:cNvPicPr>
            <a:picLocks noChangeAspect="1" noChangeArrowheads="1"/>
          </p:cNvPicPr>
          <p:nvPr/>
        </p:nvPicPr>
        <p:blipFill>
          <a:blip r:embed="rId8" cstate="print">
            <a:lum bright="-10000" contrast="10000"/>
          </a:blip>
          <a:srcRect/>
          <a:stretch>
            <a:fillRect/>
          </a:stretch>
        </p:blipFill>
        <p:spPr bwMode="auto">
          <a:xfrm>
            <a:off x="251520" y="4725144"/>
            <a:ext cx="4483161" cy="1360771"/>
          </a:xfrm>
          <a:prstGeom prst="rect">
            <a:avLst/>
          </a:prstGeom>
          <a:noFill/>
          <a:ln w="9525">
            <a:noFill/>
            <a:miter lim="800000"/>
            <a:headEnd/>
            <a:tailEnd/>
          </a:ln>
          <a:effectLst/>
        </p:spPr>
      </p:pic>
      <p:pic>
        <p:nvPicPr>
          <p:cNvPr id="1031" name="Picture 7"/>
          <p:cNvPicPr>
            <a:picLocks noChangeAspect="1" noChangeArrowheads="1"/>
          </p:cNvPicPr>
          <p:nvPr/>
        </p:nvPicPr>
        <p:blipFill>
          <a:blip r:embed="rId9" cstate="print">
            <a:lum bright="-10000" contrast="10000"/>
          </a:blip>
          <a:srcRect/>
          <a:stretch>
            <a:fillRect/>
          </a:stretch>
        </p:blipFill>
        <p:spPr bwMode="auto">
          <a:xfrm>
            <a:off x="4572000" y="4797152"/>
            <a:ext cx="4362452" cy="1341722"/>
          </a:xfrm>
          <a:prstGeom prst="rect">
            <a:avLst/>
          </a:prstGeom>
          <a:noFill/>
          <a:ln w="9525">
            <a:noFill/>
            <a:miter lim="800000"/>
            <a:headEnd/>
            <a:tailEnd/>
          </a:ln>
          <a:effectLst/>
        </p:spPr>
      </p:pic>
      <p:sp>
        <p:nvSpPr>
          <p:cNvPr id="19" name="ZoneTexte 18"/>
          <p:cNvSpPr txBox="1"/>
          <p:nvPr/>
        </p:nvSpPr>
        <p:spPr>
          <a:xfrm>
            <a:off x="7215206" y="5072074"/>
            <a:ext cx="1500198" cy="369332"/>
          </a:xfrm>
          <a:prstGeom prst="rect">
            <a:avLst/>
          </a:prstGeom>
          <a:noFill/>
        </p:spPr>
        <p:txBody>
          <a:bodyPr wrap="square" rtlCol="0">
            <a:spAutoFit/>
          </a:bodyPr>
          <a:lstStyle/>
          <a:p>
            <a:pPr algn="ctr"/>
            <a:r>
              <a:rPr lang="fr-FR" b="1" dirty="0" smtClean="0"/>
              <a:t>Taolagnaro</a:t>
            </a:r>
            <a:endParaRPr lang="fr-FR" b="1" dirty="0"/>
          </a:p>
        </p:txBody>
      </p:sp>
      <p:sp>
        <p:nvSpPr>
          <p:cNvPr id="20" name="ZoneTexte 19"/>
          <p:cNvSpPr txBox="1"/>
          <p:nvPr/>
        </p:nvSpPr>
        <p:spPr>
          <a:xfrm>
            <a:off x="2857488" y="5072074"/>
            <a:ext cx="1500198" cy="369332"/>
          </a:xfrm>
          <a:prstGeom prst="rect">
            <a:avLst/>
          </a:prstGeom>
          <a:noFill/>
        </p:spPr>
        <p:txBody>
          <a:bodyPr wrap="square" rtlCol="0">
            <a:spAutoFit/>
          </a:bodyPr>
          <a:lstStyle/>
          <a:p>
            <a:pPr algn="ctr"/>
            <a:r>
              <a:rPr lang="fr-FR" b="1" dirty="0" smtClean="0"/>
              <a:t>Toliara</a:t>
            </a:r>
            <a:endParaRPr lang="fr-FR" b="1" dirty="0"/>
          </a:p>
        </p:txBody>
      </p:sp>
      <p:pic>
        <p:nvPicPr>
          <p:cNvPr id="1032" name="Picture 8"/>
          <p:cNvPicPr>
            <a:picLocks noChangeAspect="1" noChangeArrowheads="1"/>
          </p:cNvPicPr>
          <p:nvPr/>
        </p:nvPicPr>
        <p:blipFill>
          <a:blip r:embed="rId10" cstate="print"/>
          <a:srcRect/>
          <a:stretch>
            <a:fillRect/>
          </a:stretch>
        </p:blipFill>
        <p:spPr bwMode="auto">
          <a:xfrm>
            <a:off x="400049" y="6072206"/>
            <a:ext cx="4029075" cy="257175"/>
          </a:xfrm>
          <a:prstGeom prst="rect">
            <a:avLst/>
          </a:prstGeom>
          <a:noFill/>
          <a:ln w="9525">
            <a:noFill/>
            <a:miter lim="800000"/>
            <a:headEnd/>
            <a:tailEnd/>
          </a:ln>
          <a:effectLst/>
        </p:spPr>
      </p:pic>
      <p:pic>
        <p:nvPicPr>
          <p:cNvPr id="1033" name="Picture 9"/>
          <p:cNvPicPr>
            <a:picLocks noChangeAspect="1" noChangeArrowheads="1"/>
          </p:cNvPicPr>
          <p:nvPr/>
        </p:nvPicPr>
        <p:blipFill>
          <a:blip r:embed="rId10" cstate="print"/>
          <a:srcRect/>
          <a:stretch>
            <a:fillRect/>
          </a:stretch>
        </p:blipFill>
        <p:spPr bwMode="auto">
          <a:xfrm>
            <a:off x="4929190" y="6072206"/>
            <a:ext cx="4029075" cy="257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lum bright="-18000"/>
          </a:blip>
          <a:srcRect/>
          <a:stretch>
            <a:fillRect/>
          </a:stretch>
        </p:blipFill>
        <p:spPr bwMode="auto">
          <a:xfrm>
            <a:off x="-11859" y="-1588"/>
            <a:ext cx="4477848" cy="3358580"/>
          </a:xfrm>
          <a:prstGeom prst="rect">
            <a:avLst/>
          </a:prstGeom>
          <a:noFill/>
          <a:ln w="9525">
            <a:noFill/>
            <a:miter lim="800000"/>
            <a:headEnd/>
            <a:tailEnd/>
          </a:ln>
        </p:spPr>
      </p:pic>
      <p:sp>
        <p:nvSpPr>
          <p:cNvPr id="2" name="Titre 1"/>
          <p:cNvSpPr>
            <a:spLocks noGrp="1"/>
          </p:cNvSpPr>
          <p:nvPr>
            <p:ph type="ctrTitle"/>
          </p:nvPr>
        </p:nvSpPr>
        <p:spPr>
          <a:xfrm>
            <a:off x="395536" y="1484784"/>
            <a:ext cx="3897069" cy="1224136"/>
          </a:xfrm>
          <a:solidFill>
            <a:srgbClr val="0000FF"/>
          </a:solidFill>
        </p:spPr>
        <p:txBody>
          <a:bodyPr>
            <a:normAutofit/>
          </a:bodyPr>
          <a:lstStyle/>
          <a:p>
            <a:r>
              <a:rPr lang="fr-FR" sz="2000" b="1" dirty="0" smtClean="0">
                <a:ln w="900" cmpd="sng">
                  <a:solidFill>
                    <a:srgbClr val="FF0000">
                      <a:alpha val="55000"/>
                    </a:srgbClr>
                  </a:solidFill>
                  <a:prstDash val="solid"/>
                </a:ln>
                <a:solidFill>
                  <a:schemeClr val="bg1"/>
                </a:solidFill>
                <a:effectLst>
                  <a:outerShdw blurRad="38100" dist="38100" dir="2700000" algn="tl">
                    <a:srgbClr val="000000">
                      <a:alpha val="43137"/>
                    </a:srgbClr>
                  </a:outerShdw>
                </a:effectLst>
              </a:rPr>
              <a:t> </a:t>
            </a:r>
            <a:r>
              <a:rPr lang="en-US" sz="2000" b="1" dirty="0" smtClean="0">
                <a:solidFill>
                  <a:schemeClr val="bg1"/>
                </a:solidFill>
                <a:latin typeface="Arial Narrow" pitchFamily="34" charset="0"/>
              </a:rPr>
              <a:t>Preparedness and response exercises can reduce the chances  for the advice and alert system to fail</a:t>
            </a:r>
            <a:endParaRPr lang="fr-FR" sz="2000" b="1" dirty="0">
              <a:ln w="900" cmpd="sng">
                <a:solidFill>
                  <a:srgbClr val="FF0000">
                    <a:alpha val="55000"/>
                  </a:srgbClr>
                </a:solidFill>
                <a:prstDash val="solid"/>
              </a:ln>
              <a:solidFill>
                <a:schemeClr val="bg1"/>
              </a:solidFill>
              <a:effectLst>
                <a:outerShdw blurRad="38100" dist="38100" dir="2700000" algn="tl">
                  <a:srgbClr val="000000">
                    <a:alpha val="43137"/>
                  </a:srgbClr>
                </a:outerShdw>
              </a:effectLst>
            </a:endParaRPr>
          </a:p>
        </p:txBody>
      </p:sp>
      <p:sp>
        <p:nvSpPr>
          <p:cNvPr id="6" name="ZoneTexte 5"/>
          <p:cNvSpPr txBox="1"/>
          <p:nvPr/>
        </p:nvSpPr>
        <p:spPr>
          <a:xfrm>
            <a:off x="827584" y="2690336"/>
            <a:ext cx="3575748" cy="738664"/>
          </a:xfrm>
          <a:prstGeom prst="rect">
            <a:avLst/>
          </a:prstGeom>
          <a:noFill/>
        </p:spPr>
        <p:txBody>
          <a:bodyPr wrap="square" rtlCol="0">
            <a:spAutoFit/>
          </a:bodyPr>
          <a:lstStyle/>
          <a:p>
            <a:pPr algn="ctr"/>
            <a:r>
              <a:rPr lang="fr-FR" sz="1400" i="1" dirty="0" smtClean="0">
                <a:solidFill>
                  <a:schemeClr val="bg1"/>
                </a:solidFill>
              </a:rPr>
              <a:t>Présenté par</a:t>
            </a:r>
            <a:r>
              <a:rPr lang="fr-FR" sz="1400" b="1" dirty="0" smtClean="0">
                <a:solidFill>
                  <a:schemeClr val="bg1"/>
                </a:solidFill>
              </a:rPr>
              <a:t>:  Balsama A. RABETOKOTANY</a:t>
            </a:r>
          </a:p>
          <a:p>
            <a:pPr algn="ctr"/>
            <a:r>
              <a:rPr lang="fr-FR" sz="1400" b="1" dirty="0" smtClean="0">
                <a:solidFill>
                  <a:schemeClr val="bg1"/>
                </a:solidFill>
              </a:rPr>
              <a:t>Directeur Général de la Météorologie </a:t>
            </a:r>
            <a:r>
              <a:rPr lang="fr-FR" sz="1400" i="1" dirty="0" smtClean="0">
                <a:solidFill>
                  <a:schemeClr val="bg1"/>
                </a:solidFill>
              </a:rPr>
              <a:t>pi</a:t>
            </a:r>
          </a:p>
          <a:p>
            <a:pPr algn="ctr"/>
            <a:r>
              <a:rPr lang="fr-FR" sz="1400" i="1" dirty="0" smtClean="0">
                <a:solidFill>
                  <a:schemeClr val="bg1"/>
                </a:solidFill>
              </a:rPr>
              <a:t>Directeur des Exploitations Météorologiques</a:t>
            </a:r>
            <a:endParaRPr lang="fr-FR" sz="1400" i="1" dirty="0">
              <a:solidFill>
                <a:schemeClr val="bg1"/>
              </a:solidFill>
            </a:endParaRPr>
          </a:p>
        </p:txBody>
      </p:sp>
      <p:sp>
        <p:nvSpPr>
          <p:cNvPr id="7" name="Espace réservé de la date 6"/>
          <p:cNvSpPr>
            <a:spLocks noGrp="1"/>
          </p:cNvSpPr>
          <p:nvPr>
            <p:ph type="dt" sz="half" idx="10"/>
          </p:nvPr>
        </p:nvSpPr>
        <p:spPr/>
        <p:txBody>
          <a:bodyPr/>
          <a:lstStyle/>
          <a:p>
            <a:r>
              <a:rPr lang="fr-FR" b="1" dirty="0" smtClean="0">
                <a:solidFill>
                  <a:schemeClr val="bg1"/>
                </a:solidFill>
              </a:rPr>
              <a:t>27/05/2015</a:t>
            </a:r>
            <a:endParaRPr lang="fr-FR" b="1" dirty="0">
              <a:solidFill>
                <a:schemeClr val="bg1"/>
              </a:solidFill>
            </a:endParaRPr>
          </a:p>
        </p:txBody>
      </p:sp>
      <p:sp>
        <p:nvSpPr>
          <p:cNvPr id="8" name="Espace réservé du numéro de diapositive 7"/>
          <p:cNvSpPr>
            <a:spLocks noGrp="1"/>
          </p:cNvSpPr>
          <p:nvPr>
            <p:ph type="sldNum" sz="quarter" idx="12"/>
          </p:nvPr>
        </p:nvSpPr>
        <p:spPr/>
        <p:txBody>
          <a:bodyPr/>
          <a:lstStyle/>
          <a:p>
            <a:fld id="{D6453D3F-30A4-437C-A3E0-A89D25BE11F5}" type="slidenum">
              <a:rPr lang="fr-FR" smtClean="0">
                <a:solidFill>
                  <a:schemeClr val="bg1"/>
                </a:solidFill>
              </a:rPr>
              <a:pPr/>
              <a:t>8</a:t>
            </a:fld>
            <a:endParaRPr lang="fr-FR" dirty="0">
              <a:solidFill>
                <a:schemeClr val="bg1"/>
              </a:solidFill>
            </a:endParaRPr>
          </a:p>
        </p:txBody>
      </p:sp>
      <p:pic>
        <p:nvPicPr>
          <p:cNvPr id="409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75474" y="7574"/>
            <a:ext cx="4668526" cy="33494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859" y="3357152"/>
            <a:ext cx="4487333" cy="35008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475474" y="3391235"/>
            <a:ext cx="4644089" cy="34667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611560" y="980728"/>
            <a:ext cx="3528392" cy="461665"/>
          </a:xfrm>
          <a:prstGeom prst="rect">
            <a:avLst/>
          </a:prstGeom>
          <a:noFill/>
          <a:ln>
            <a:solidFill>
              <a:schemeClr val="accent1"/>
            </a:solidFill>
          </a:ln>
        </p:spPr>
        <p:txBody>
          <a:bodyPr wrap="square" rtlCol="0">
            <a:spAutoFit/>
          </a:bodyPr>
          <a:lstStyle/>
          <a:p>
            <a:pPr algn="ctr"/>
            <a:r>
              <a:rPr lang="fr-FR" sz="2400" b="1" dirty="0" smtClean="0">
                <a:solidFill>
                  <a:schemeClr val="bg1"/>
                </a:solidFill>
                <a:latin typeface="Arial Black" pitchFamily="34" charset="0"/>
              </a:rPr>
              <a:t>LEARNT LESSONS</a:t>
            </a:r>
            <a:endParaRPr lang="fr-FR" sz="2400" b="1" dirty="0">
              <a:solidFill>
                <a:schemeClr val="bg1"/>
              </a:solidFill>
              <a:latin typeface="Arial Black" pitchFamily="34" charset="0"/>
            </a:endParaRPr>
          </a:p>
        </p:txBody>
      </p:sp>
      <p:sp>
        <p:nvSpPr>
          <p:cNvPr id="13" name="ZoneTexte 12"/>
          <p:cNvSpPr txBox="1"/>
          <p:nvPr/>
        </p:nvSpPr>
        <p:spPr>
          <a:xfrm>
            <a:off x="827584" y="332656"/>
            <a:ext cx="2952328" cy="369332"/>
          </a:xfrm>
          <a:prstGeom prst="rect">
            <a:avLst/>
          </a:prstGeom>
          <a:noFill/>
          <a:ln w="28575">
            <a:solidFill>
              <a:schemeClr val="bg1"/>
            </a:solidFill>
          </a:ln>
        </p:spPr>
        <p:txBody>
          <a:bodyPr wrap="square" rtlCol="0">
            <a:spAutoFit/>
          </a:bodyPr>
          <a:lstStyle/>
          <a:p>
            <a:r>
              <a:rPr lang="fr-FR" b="1" i="1" dirty="0" smtClean="0">
                <a:solidFill>
                  <a:schemeClr val="bg1"/>
                </a:solidFill>
              </a:rPr>
              <a:t>3 </a:t>
            </a:r>
            <a:r>
              <a:rPr lang="fr-FR" b="1" i="1" dirty="0" err="1" smtClean="0">
                <a:solidFill>
                  <a:schemeClr val="bg1"/>
                </a:solidFill>
              </a:rPr>
              <a:t>days</a:t>
            </a:r>
            <a:r>
              <a:rPr lang="fr-FR" b="1" i="1" dirty="0" smtClean="0">
                <a:solidFill>
                  <a:schemeClr val="bg1"/>
                </a:solidFill>
              </a:rPr>
              <a:t> workshop in July 2015</a:t>
            </a:r>
            <a:endParaRPr lang="fr-FR" b="1" i="1" dirty="0">
              <a:solidFill>
                <a:schemeClr val="bg1"/>
              </a:solidFill>
            </a:endParaRPr>
          </a:p>
        </p:txBody>
      </p:sp>
      <p:pic>
        <p:nvPicPr>
          <p:cNvPr id="1026" name="Picture 2" descr="C:\Users\Linah\Desktop\logo_MTTM.jpg"/>
          <p:cNvPicPr>
            <a:picLocks noChangeAspect="1" noChangeArrowheads="1"/>
          </p:cNvPicPr>
          <p:nvPr/>
        </p:nvPicPr>
        <p:blipFill>
          <a:blip r:embed="rId7" cstate="print"/>
          <a:srcRect r="5556" b="2916"/>
          <a:stretch>
            <a:fillRect/>
          </a:stretch>
        </p:blipFill>
        <p:spPr bwMode="auto">
          <a:xfrm>
            <a:off x="-36512" y="318212"/>
            <a:ext cx="792088" cy="792072"/>
          </a:xfrm>
          <a:prstGeom prst="ellipse">
            <a:avLst/>
          </a:prstGeom>
          <a:ln>
            <a:noFill/>
          </a:ln>
          <a:effectLst>
            <a:softEdge rad="12700"/>
          </a:effectLst>
        </p:spPr>
      </p:pic>
      <p:pic>
        <p:nvPicPr>
          <p:cNvPr id="1027" name="Picture 3" descr="C:\Users\Linah\Desktop\logo_meteo .jpg"/>
          <p:cNvPicPr>
            <a:picLocks noChangeAspect="1" noChangeArrowheads="1"/>
          </p:cNvPicPr>
          <p:nvPr/>
        </p:nvPicPr>
        <p:blipFill>
          <a:blip r:embed="rId8" cstate="print"/>
          <a:srcRect l="24180" r="23692" b="13333"/>
          <a:stretch>
            <a:fillRect/>
          </a:stretch>
        </p:blipFill>
        <p:spPr bwMode="auto">
          <a:xfrm>
            <a:off x="3563889" y="260648"/>
            <a:ext cx="936104" cy="1025214"/>
          </a:xfrm>
          <a:prstGeom prst="ellipse">
            <a:avLst/>
          </a:prstGeom>
          <a:ln>
            <a:noFill/>
          </a:ln>
          <a:effectLst>
            <a:softEdge rad="112500"/>
          </a:effectLst>
        </p:spPr>
      </p:pic>
    </p:spTree>
    <p:extLst>
      <p:ext uri="{BB962C8B-B14F-4D97-AF65-F5344CB8AC3E}">
        <p14:creationId xmlns="" xmlns:p14="http://schemas.microsoft.com/office/powerpoint/2010/main" val="2488519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48131" name="Object 3"/>
          <p:cNvGraphicFramePr>
            <a:graphicFrameLocks noChangeAspect="1"/>
          </p:cNvGraphicFramePr>
          <p:nvPr/>
        </p:nvGraphicFramePr>
        <p:xfrm>
          <a:off x="71438" y="0"/>
          <a:ext cx="6732810" cy="3357563"/>
        </p:xfrm>
        <a:graphic>
          <a:graphicData uri="http://schemas.openxmlformats.org/presentationml/2006/ole">
            <p:oleObj spid="_x0000_s48131" name="Diapositive" r:id="rId4" imgW="4570541" imgH="3427323" progId="PowerPoint.Template.12">
              <p:embed/>
            </p:oleObj>
          </a:graphicData>
        </a:graphic>
      </p:graphicFrame>
      <p:sp>
        <p:nvSpPr>
          <p:cNvPr id="5" name="ZoneTexte 4"/>
          <p:cNvSpPr txBox="1"/>
          <p:nvPr/>
        </p:nvSpPr>
        <p:spPr>
          <a:xfrm>
            <a:off x="6876256" y="1097449"/>
            <a:ext cx="2160240" cy="1323439"/>
          </a:xfrm>
          <a:prstGeom prst="rect">
            <a:avLst/>
          </a:prstGeom>
          <a:noFill/>
          <a:ln>
            <a:solidFill>
              <a:srgbClr val="00FF00"/>
            </a:solidFill>
          </a:ln>
        </p:spPr>
        <p:txBody>
          <a:bodyPr wrap="square" rtlCol="0">
            <a:spAutoFit/>
          </a:bodyPr>
          <a:lstStyle/>
          <a:p>
            <a:r>
              <a:rPr lang="fr-FR" sz="2000" b="1" i="1" dirty="0" err="1" smtClean="0">
                <a:solidFill>
                  <a:srgbClr val="00FF00"/>
                </a:solidFill>
                <a:effectLst>
                  <a:outerShdw blurRad="38100" dist="38100" dir="2700000" algn="tl">
                    <a:srgbClr val="000000">
                      <a:alpha val="43137"/>
                    </a:srgbClr>
                  </a:outerShdw>
                </a:effectLst>
                <a:latin typeface="Arial Black" pitchFamily="34" charset="0"/>
              </a:rPr>
              <a:t>Increase</a:t>
            </a:r>
            <a:r>
              <a:rPr lang="fr-FR" sz="2000" b="1" i="1" dirty="0" smtClean="0">
                <a:solidFill>
                  <a:srgbClr val="00FF00"/>
                </a:solidFill>
                <a:effectLst>
                  <a:outerShdw blurRad="38100" dist="38100" dir="2700000" algn="tl">
                    <a:srgbClr val="000000">
                      <a:alpha val="43137"/>
                    </a:srgbClr>
                  </a:outerShdw>
                </a:effectLst>
                <a:latin typeface="Arial Black" pitchFamily="34" charset="0"/>
              </a:rPr>
              <a:t> of </a:t>
            </a:r>
            <a:r>
              <a:rPr lang="fr-FR" sz="2000" b="1" i="1" dirty="0" err="1" smtClean="0">
                <a:solidFill>
                  <a:srgbClr val="00FF00"/>
                </a:solidFill>
                <a:effectLst>
                  <a:outerShdw blurRad="38100" dist="38100" dir="2700000" algn="tl">
                    <a:srgbClr val="000000">
                      <a:alpha val="43137"/>
                    </a:srgbClr>
                  </a:outerShdw>
                </a:effectLst>
                <a:latin typeface="Arial Black" pitchFamily="34" charset="0"/>
              </a:rPr>
              <a:t>collaborating</a:t>
            </a:r>
            <a:r>
              <a:rPr lang="fr-FR" sz="2000" b="1" i="1" dirty="0" smtClean="0">
                <a:solidFill>
                  <a:srgbClr val="00FF00"/>
                </a:solidFill>
                <a:effectLst>
                  <a:outerShdw blurRad="38100" dist="38100" dir="2700000" algn="tl">
                    <a:srgbClr val="000000">
                      <a:alpha val="43137"/>
                    </a:srgbClr>
                  </a:outerShdw>
                </a:effectLst>
                <a:latin typeface="Arial Black" pitchFamily="34" charset="0"/>
              </a:rPr>
              <a:t> </a:t>
            </a:r>
            <a:r>
              <a:rPr lang="fr-FR" sz="2000" b="1" i="1" dirty="0" err="1" smtClean="0">
                <a:solidFill>
                  <a:srgbClr val="00FF00"/>
                </a:solidFill>
                <a:effectLst>
                  <a:outerShdw blurRad="38100" dist="38100" dir="2700000" algn="tl">
                    <a:srgbClr val="000000">
                      <a:alpha val="43137"/>
                    </a:srgbClr>
                  </a:outerShdw>
                </a:effectLst>
                <a:latin typeface="Arial Black" pitchFamily="34" charset="0"/>
              </a:rPr>
              <a:t>process</a:t>
            </a:r>
            <a:r>
              <a:rPr lang="fr-FR" sz="2000" b="1" i="1" dirty="0" smtClean="0">
                <a:solidFill>
                  <a:srgbClr val="00FF00"/>
                </a:solidFill>
                <a:effectLst>
                  <a:outerShdw blurRad="38100" dist="38100" dir="2700000" algn="tl">
                    <a:srgbClr val="000000">
                      <a:alpha val="43137"/>
                    </a:srgbClr>
                  </a:outerShdw>
                </a:effectLst>
                <a:latin typeface="Arial Black" pitchFamily="34" charset="0"/>
              </a:rPr>
              <a:t> </a:t>
            </a:r>
            <a:r>
              <a:rPr lang="fr-FR" sz="2000" b="1" i="1" dirty="0" err="1" smtClean="0">
                <a:solidFill>
                  <a:srgbClr val="00FF00"/>
                </a:solidFill>
                <a:effectLst>
                  <a:outerShdw blurRad="38100" dist="38100" dir="2700000" algn="tl">
                    <a:srgbClr val="000000">
                      <a:alpha val="43137"/>
                    </a:srgbClr>
                  </a:outerShdw>
                </a:effectLst>
                <a:latin typeface="Arial Black" pitchFamily="34" charset="0"/>
              </a:rPr>
              <a:t>is</a:t>
            </a:r>
            <a:r>
              <a:rPr lang="fr-FR" sz="2000" b="1" i="1" dirty="0" smtClean="0">
                <a:solidFill>
                  <a:srgbClr val="00FF00"/>
                </a:solidFill>
                <a:effectLst>
                  <a:outerShdw blurRad="38100" dist="38100" dir="2700000" algn="tl">
                    <a:srgbClr val="000000">
                      <a:alpha val="43137"/>
                    </a:srgbClr>
                  </a:outerShdw>
                </a:effectLst>
                <a:latin typeface="Arial Black" pitchFamily="34" charset="0"/>
              </a:rPr>
              <a:t> </a:t>
            </a:r>
            <a:r>
              <a:rPr lang="fr-FR" sz="2000" b="1" i="1" dirty="0" err="1" smtClean="0">
                <a:solidFill>
                  <a:srgbClr val="00FF00"/>
                </a:solidFill>
                <a:effectLst>
                  <a:outerShdw blurRad="38100" dist="38100" dir="2700000" algn="tl">
                    <a:srgbClr val="000000">
                      <a:alpha val="43137"/>
                    </a:srgbClr>
                  </a:outerShdw>
                </a:effectLst>
                <a:latin typeface="Arial Black" pitchFamily="34" charset="0"/>
              </a:rPr>
              <a:t>growing</a:t>
            </a:r>
            <a:r>
              <a:rPr lang="fr-FR" sz="2000" b="1" i="1" dirty="0" smtClean="0">
                <a:solidFill>
                  <a:srgbClr val="00FF00"/>
                </a:solidFill>
                <a:effectLst>
                  <a:outerShdw blurRad="38100" dist="38100" dir="2700000" algn="tl">
                    <a:srgbClr val="000000">
                      <a:alpha val="43137"/>
                    </a:srgbClr>
                  </a:outerShdw>
                </a:effectLst>
                <a:latin typeface="Arial Black" pitchFamily="34" charset="0"/>
              </a:rPr>
              <a:t> up</a:t>
            </a:r>
            <a:endParaRPr lang="fr-FR" sz="2000" b="1" i="1" dirty="0">
              <a:solidFill>
                <a:srgbClr val="00FF00"/>
              </a:solidFill>
              <a:effectLst>
                <a:outerShdw blurRad="38100" dist="38100" dir="2700000" algn="tl">
                  <a:srgbClr val="000000">
                    <a:alpha val="43137"/>
                  </a:srgbClr>
                </a:outerShdw>
              </a:effectLst>
              <a:latin typeface="Arial Black" pitchFamily="34" charset="0"/>
            </a:endParaRPr>
          </a:p>
        </p:txBody>
      </p:sp>
      <p:sp>
        <p:nvSpPr>
          <p:cNvPr id="6" name="ZoneTexte 5"/>
          <p:cNvSpPr txBox="1"/>
          <p:nvPr/>
        </p:nvSpPr>
        <p:spPr>
          <a:xfrm>
            <a:off x="0" y="3356992"/>
            <a:ext cx="1907704" cy="3477875"/>
          </a:xfrm>
          <a:prstGeom prst="rect">
            <a:avLst/>
          </a:prstGeom>
          <a:noFill/>
        </p:spPr>
        <p:txBody>
          <a:bodyPr wrap="square" rtlCol="0">
            <a:spAutoFit/>
          </a:bodyPr>
          <a:lstStyle/>
          <a:p>
            <a:r>
              <a:rPr lang="fr-FR" sz="2000" b="1" i="1" dirty="0" smtClean="0">
                <a:solidFill>
                  <a:srgbClr val="0000FF"/>
                </a:solidFill>
                <a:effectLst>
                  <a:outerShdw blurRad="38100" dist="38100" dir="2700000" algn="tl">
                    <a:srgbClr val="000000">
                      <a:alpha val="43137"/>
                    </a:srgbClr>
                  </a:outerShdw>
                </a:effectLst>
              </a:rPr>
              <a:t>-The service </a:t>
            </a:r>
            <a:r>
              <a:rPr lang="fr-FR" sz="2000" b="1" i="1" dirty="0" err="1" smtClean="0">
                <a:solidFill>
                  <a:srgbClr val="0000FF"/>
                </a:solidFill>
                <a:effectLst>
                  <a:outerShdw blurRad="38100" dist="38100" dir="2700000" algn="tl">
                    <a:srgbClr val="000000">
                      <a:alpha val="43137"/>
                    </a:srgbClr>
                  </a:outerShdw>
                </a:effectLst>
              </a:rPr>
              <a:t>head</a:t>
            </a:r>
            <a:r>
              <a:rPr lang="fr-FR" sz="2000" b="1" i="1" dirty="0" smtClean="0">
                <a:solidFill>
                  <a:srgbClr val="0000FF"/>
                </a:solidFill>
                <a:effectLst>
                  <a:outerShdw blurRad="38100" dist="38100" dir="2700000" algn="tl">
                    <a:srgbClr val="000000">
                      <a:alpha val="43137"/>
                    </a:srgbClr>
                  </a:outerShdw>
                </a:effectLst>
              </a:rPr>
              <a:t> has </a:t>
            </a:r>
            <a:r>
              <a:rPr lang="fr-FR" sz="2000" b="1" i="1" dirty="0" err="1" smtClean="0">
                <a:solidFill>
                  <a:srgbClr val="0000FF"/>
                </a:solidFill>
                <a:effectLst>
                  <a:outerShdw blurRad="38100" dist="38100" dir="2700000" algn="tl">
                    <a:srgbClr val="000000">
                      <a:alpha val="43137"/>
                    </a:srgbClr>
                  </a:outerShdw>
                </a:effectLst>
              </a:rPr>
              <a:t>retired</a:t>
            </a:r>
            <a:r>
              <a:rPr lang="fr-FR" sz="2000" b="1" i="1" dirty="0" smtClean="0">
                <a:solidFill>
                  <a:srgbClr val="0000FF"/>
                </a:solidFill>
                <a:effectLst>
                  <a:outerShdw blurRad="38100" dist="38100" dir="2700000" algn="tl">
                    <a:srgbClr val="000000">
                      <a:alpha val="43137"/>
                    </a:srgbClr>
                  </a:outerShdw>
                </a:effectLst>
              </a:rPr>
              <a:t> (</a:t>
            </a:r>
            <a:r>
              <a:rPr lang="fr-FR" b="1" i="1" dirty="0" smtClean="0">
                <a:effectLst>
                  <a:outerShdw blurRad="38100" dist="38100" dir="2700000" algn="tl">
                    <a:srgbClr val="000000">
                      <a:alpha val="43137"/>
                    </a:srgbClr>
                  </a:outerShdw>
                </a:effectLst>
              </a:rPr>
              <a:t>Vincent)</a:t>
            </a:r>
            <a:endParaRPr lang="fr-FR" sz="2000" b="1" i="1" dirty="0" smtClean="0">
              <a:effectLst>
                <a:outerShdw blurRad="38100" dist="38100" dir="2700000" algn="tl">
                  <a:srgbClr val="000000">
                    <a:alpha val="43137"/>
                  </a:srgbClr>
                </a:outerShdw>
              </a:effectLst>
            </a:endParaRPr>
          </a:p>
          <a:p>
            <a:r>
              <a:rPr lang="fr-FR" sz="2000" b="1" i="1" dirty="0" smtClean="0">
                <a:solidFill>
                  <a:srgbClr val="0000FF"/>
                </a:solidFill>
                <a:effectLst>
                  <a:outerShdw blurRad="38100" dist="38100" dir="2700000" algn="tl">
                    <a:srgbClr val="000000">
                      <a:alpha val="43137"/>
                    </a:srgbClr>
                  </a:outerShdw>
                </a:effectLst>
              </a:rPr>
              <a:t>- PREVI chef </a:t>
            </a:r>
            <a:r>
              <a:rPr lang="fr-FR" sz="2000" b="1" i="1" dirty="0" err="1" smtClean="0">
                <a:solidFill>
                  <a:srgbClr val="0000FF"/>
                </a:solidFill>
                <a:effectLst>
                  <a:outerShdw blurRad="38100" dist="38100" dir="2700000" algn="tl">
                    <a:srgbClr val="000000">
                      <a:alpha val="43137"/>
                    </a:srgbClr>
                  </a:outerShdw>
                </a:effectLst>
              </a:rPr>
              <a:t>before</a:t>
            </a:r>
            <a:r>
              <a:rPr lang="fr-FR" sz="2000" b="1" i="1" dirty="0" smtClean="0">
                <a:solidFill>
                  <a:srgbClr val="0000FF"/>
                </a:solidFill>
                <a:effectLst>
                  <a:outerShdw blurRad="38100" dist="38100" dir="2700000" algn="tl">
                    <a:srgbClr val="000000">
                      <a:alpha val="43137"/>
                    </a:srgbClr>
                  </a:outerShdw>
                </a:effectLst>
              </a:rPr>
              <a:t> </a:t>
            </a:r>
            <a:r>
              <a:rPr lang="fr-FR" sz="2000" b="1" i="1" dirty="0" err="1" smtClean="0">
                <a:effectLst>
                  <a:outerShdw blurRad="38100" dist="38100" dir="2700000" algn="tl">
                    <a:srgbClr val="000000">
                      <a:alpha val="43137"/>
                    </a:srgbClr>
                  </a:outerShdw>
                </a:effectLst>
              </a:rPr>
              <a:t>Rivo</a:t>
            </a:r>
            <a:r>
              <a:rPr lang="fr-FR" sz="2000" b="1" i="1" dirty="0" smtClean="0">
                <a:effectLst>
                  <a:outerShdw blurRad="38100" dist="38100" dir="2700000" algn="tl">
                    <a:srgbClr val="000000">
                      <a:alpha val="43137"/>
                    </a:srgbClr>
                  </a:outerShdw>
                </a:effectLst>
              </a:rPr>
              <a:t> </a:t>
            </a:r>
            <a:r>
              <a:rPr lang="fr-FR" sz="2000" b="1" i="1" dirty="0" err="1" smtClean="0">
                <a:solidFill>
                  <a:srgbClr val="0000FF"/>
                </a:solidFill>
                <a:effectLst>
                  <a:outerShdw blurRad="38100" dist="38100" dir="2700000" algn="tl">
                    <a:srgbClr val="000000">
                      <a:alpha val="43137"/>
                    </a:srgbClr>
                  </a:outerShdw>
                </a:effectLst>
              </a:rPr>
              <a:t>moved</a:t>
            </a:r>
            <a:r>
              <a:rPr lang="fr-FR" sz="2000" b="1" i="1" dirty="0" smtClean="0">
                <a:solidFill>
                  <a:srgbClr val="0000FF"/>
                </a:solidFill>
                <a:effectLst>
                  <a:outerShdw blurRad="38100" dist="38100" dir="2700000" algn="tl">
                    <a:srgbClr val="000000">
                      <a:alpha val="43137"/>
                    </a:srgbClr>
                  </a:outerShdw>
                </a:effectLst>
              </a:rPr>
              <a:t> to ASECNA</a:t>
            </a:r>
          </a:p>
          <a:p>
            <a:r>
              <a:rPr lang="fr-FR" sz="2000" b="1" i="1" dirty="0" smtClean="0">
                <a:solidFill>
                  <a:srgbClr val="0000FF"/>
                </a:solidFill>
                <a:effectLst>
                  <a:outerShdw blurRad="38100" dist="38100" dir="2700000" algn="tl">
                    <a:srgbClr val="000000">
                      <a:alpha val="43137"/>
                    </a:srgbClr>
                  </a:outerShdw>
                </a:effectLst>
              </a:rPr>
              <a:t>-Young  new </a:t>
            </a:r>
            <a:r>
              <a:rPr lang="fr-FR" sz="2000" b="1" i="1" dirty="0" err="1" smtClean="0">
                <a:solidFill>
                  <a:srgbClr val="0000FF"/>
                </a:solidFill>
                <a:effectLst>
                  <a:outerShdw blurRad="38100" dist="38100" dir="2700000" algn="tl">
                    <a:srgbClr val="000000">
                      <a:alpha val="43137"/>
                    </a:srgbClr>
                  </a:outerShdw>
                </a:effectLst>
              </a:rPr>
              <a:t>forecasters</a:t>
            </a:r>
            <a:r>
              <a:rPr lang="fr-FR" sz="2000" b="1" i="1" dirty="0" smtClean="0">
                <a:solidFill>
                  <a:srgbClr val="0000FF"/>
                </a:solidFill>
                <a:effectLst>
                  <a:outerShdw blurRad="38100" dist="38100" dir="2700000" algn="tl">
                    <a:srgbClr val="000000">
                      <a:alpha val="43137"/>
                    </a:srgbClr>
                  </a:outerShdw>
                </a:effectLst>
              </a:rPr>
              <a:t> not </a:t>
            </a:r>
            <a:r>
              <a:rPr lang="fr-FR" sz="2000" b="1" i="1" dirty="0" err="1" smtClean="0">
                <a:solidFill>
                  <a:srgbClr val="0000FF"/>
                </a:solidFill>
                <a:effectLst>
                  <a:outerShdw blurRad="38100" dist="38100" dir="2700000" algn="tl">
                    <a:srgbClr val="000000">
                      <a:alpha val="43137"/>
                    </a:srgbClr>
                  </a:outerShdw>
                </a:effectLst>
              </a:rPr>
              <a:t>yet</a:t>
            </a:r>
            <a:r>
              <a:rPr lang="fr-FR" sz="2000" b="1" i="1" dirty="0" smtClean="0">
                <a:solidFill>
                  <a:srgbClr val="0000FF"/>
                </a:solidFill>
                <a:effectLst>
                  <a:outerShdw blurRad="38100" dist="38100" dir="2700000" algn="tl">
                    <a:srgbClr val="000000">
                      <a:alpha val="43137"/>
                    </a:srgbClr>
                  </a:outerShdw>
                </a:effectLst>
              </a:rPr>
              <a:t> </a:t>
            </a:r>
            <a:r>
              <a:rPr lang="fr-FR" sz="2000" b="1" i="1" dirty="0" err="1" smtClean="0">
                <a:solidFill>
                  <a:srgbClr val="0000FF"/>
                </a:solidFill>
                <a:effectLst>
                  <a:outerShdw blurRad="38100" dist="38100" dir="2700000" algn="tl">
                    <a:srgbClr val="000000">
                      <a:alpha val="43137"/>
                    </a:srgbClr>
                  </a:outerShdw>
                </a:effectLst>
              </a:rPr>
              <a:t>enough</a:t>
            </a:r>
            <a:r>
              <a:rPr lang="fr-FR" sz="2000" b="1" i="1" dirty="0" smtClean="0">
                <a:solidFill>
                  <a:srgbClr val="0000FF"/>
                </a:solidFill>
                <a:effectLst>
                  <a:outerShdw blurRad="38100" dist="38100" dir="2700000" algn="tl">
                    <a:srgbClr val="000000">
                      <a:alpha val="43137"/>
                    </a:srgbClr>
                  </a:outerShdw>
                </a:effectLst>
              </a:rPr>
              <a:t> </a:t>
            </a:r>
            <a:r>
              <a:rPr lang="fr-FR" sz="2000" b="1" i="1" dirty="0" err="1" smtClean="0">
                <a:solidFill>
                  <a:srgbClr val="0000FF"/>
                </a:solidFill>
                <a:effectLst>
                  <a:outerShdw blurRad="38100" dist="38100" dir="2700000" algn="tl">
                    <a:srgbClr val="000000">
                      <a:alpha val="43137"/>
                    </a:srgbClr>
                  </a:outerShdw>
                </a:effectLst>
              </a:rPr>
              <a:t>trained</a:t>
            </a:r>
            <a:endParaRPr lang="fr-FR" sz="2000" b="1" i="1" dirty="0">
              <a:solidFill>
                <a:srgbClr val="0000FF"/>
              </a:solidFill>
              <a:effectLst>
                <a:outerShdw blurRad="38100" dist="38100" dir="2700000" algn="tl">
                  <a:srgbClr val="000000">
                    <a:alpha val="43137"/>
                  </a:srgbClr>
                </a:outerShdw>
              </a:effectLst>
            </a:endParaRPr>
          </a:p>
        </p:txBody>
      </p:sp>
      <p:graphicFrame>
        <p:nvGraphicFramePr>
          <p:cNvPr id="48129" name="Object 1"/>
          <p:cNvGraphicFramePr>
            <a:graphicFrameLocks noChangeAspect="1"/>
          </p:cNvGraphicFramePr>
          <p:nvPr/>
        </p:nvGraphicFramePr>
        <p:xfrm>
          <a:off x="1979712" y="3429000"/>
          <a:ext cx="7164288" cy="3456384"/>
        </p:xfrm>
        <a:graphic>
          <a:graphicData uri="http://schemas.openxmlformats.org/presentationml/2006/ole">
            <p:oleObj spid="_x0000_s48129" name="Diapositive" r:id="rId5" imgW="4570541" imgH="3427323" progId="PowerPoint.Template.12">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1334</Words>
  <Application>Microsoft Office PowerPoint</Application>
  <PresentationFormat>Affichage à l'écran (4:3)</PresentationFormat>
  <Paragraphs>138</Paragraphs>
  <Slides>12</Slides>
  <Notes>12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4" baseType="lpstr">
      <vt:lpstr>Thème Office</vt:lpstr>
      <vt:lpstr>Diapositive</vt:lpstr>
      <vt:lpstr>Diapositive 1</vt:lpstr>
      <vt:lpstr>Diapositive 2</vt:lpstr>
      <vt:lpstr>Diapositive 3</vt:lpstr>
      <vt:lpstr>Diapositive 4</vt:lpstr>
      <vt:lpstr>CYCLONE SEASON SUMMARY  2014 - 2015 </vt:lpstr>
      <vt:lpstr>Diapositive 6</vt:lpstr>
      <vt:lpstr>Diapositive 7</vt:lpstr>
      <vt:lpstr> Preparedness and response exercises can reduce the chances  for the advice and alert system to fail</vt:lpstr>
      <vt:lpstr>Diapositive 9</vt:lpstr>
      <vt:lpstr>Diapositive 10</vt:lpstr>
      <vt:lpstr>Diapositive 11</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DEM</dc:creator>
  <cp:lastModifiedBy>Balsama</cp:lastModifiedBy>
  <cp:revision>82</cp:revision>
  <dcterms:created xsi:type="dcterms:W3CDTF">2015-11-13T11:46:23Z</dcterms:created>
  <dcterms:modified xsi:type="dcterms:W3CDTF">2015-11-15T19:06:48Z</dcterms:modified>
</cp:coreProperties>
</file>